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72" r:id="rId3"/>
    <p:sldId id="257" r:id="rId4"/>
    <p:sldId id="273" r:id="rId6"/>
    <p:sldId id="286" r:id="rId7"/>
    <p:sldId id="287" r:id="rId8"/>
    <p:sldId id="288" r:id="rId9"/>
    <p:sldId id="289" r:id="rId10"/>
    <p:sldId id="290"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79" d="100"/>
          <a:sy n="79" d="100"/>
        </p:scale>
        <p:origin x="1077"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0FA47-8B15-437F-B746-4611B2E50E7E}"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FC3B5-3211-45B9-A75F-21C4D8AB734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FC3B5-3211-45B9-A75F-21C4D8AB734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07240"/>
          </a:xfrm>
        </p:spPr>
        <p:txBody>
          <a:bodyPr>
            <a:noAutofit/>
          </a:bodyPr>
          <a:lstStyle>
            <a:lvl1pPr>
              <a:defRPr sz="3600" b="1">
                <a:solidFill>
                  <a:schemeClr val="accent1">
                    <a:lumMod val="7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400">
                <a:latin typeface="Arial" panose="020B0604020202020204" pitchFamily="34" charset="0"/>
                <a:cs typeface="Arial" panose="020B0604020202020204" pitchFamily="34" charset="0"/>
              </a:defRPr>
            </a:lvl4pPr>
            <a:lvl5pPr>
              <a:defRPr sz="2400">
                <a:latin typeface="Arial" panose="020B0604020202020204" pitchFamily="34" charset="0"/>
                <a:cs typeface="Arial" panose="020B0604020202020204" pitchFamily="34" charset="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86471"/>
            <a:ext cx="9144000" cy="571529"/>
          </a:xfrm>
          <a:prstGeom prst="rect">
            <a:avLst/>
          </a:prstGeom>
        </p:spPr>
      </p:pic>
      <p:pic>
        <p:nvPicPr>
          <p:cNvPr id="9" name="Picture 8"/>
          <p:cNvPicPr>
            <a:picLocks noChangeAspect="1"/>
          </p:cNvPicPr>
          <p:nvPr userDrawn="1"/>
        </p:nvPicPr>
        <p:blipFill>
          <a:blip r:embed="rId3"/>
          <a:stretch>
            <a:fillRect/>
          </a:stretch>
        </p:blipFill>
        <p:spPr>
          <a:xfrm flipV="1">
            <a:off x="0" y="896533"/>
            <a:ext cx="9144000" cy="89875"/>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6"/>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altLang="en-US" sz="900" dirty="0">
                <a:solidFill>
                  <a:srgbClr val="FFFFFF"/>
                </a:solidFill>
                <a:cs typeface="Arial" panose="020B0604020202020204" pitchFamily="34" charset="0"/>
              </a:rPr>
            </a:fld>
            <a:endParaRPr lang="en-US" altLang="en-US" sz="900" dirty="0">
              <a:solidFill>
                <a:srgbClr val="FFFFFF"/>
              </a:solidFill>
              <a:cs typeface="Arial" panose="020B0604020202020204" pitchFamily="34" charset="0"/>
            </a:endParaRPr>
          </a:p>
        </p:txBody>
      </p:sp>
      <p:sp>
        <p:nvSpPr>
          <p:cNvPr id="5124" name="AutoShape 13" descr="Kết quả hình ảnh cho ước lượng"/>
          <p:cNvSpPr>
            <a:spLocks noChangeAspect="1"/>
          </p:cNvSpPr>
          <p:nvPr/>
        </p:nvSpPr>
        <p:spPr>
          <a:xfrm>
            <a:off x="155575" y="-144462"/>
            <a:ext cx="304800" cy="304800"/>
          </a:xfrm>
          <a:prstGeom prst="rect">
            <a:avLst/>
          </a:prstGeom>
          <a:noFill/>
          <a:ln w="9525">
            <a:noFill/>
          </a:ln>
        </p:spPr>
        <p:txBody>
          <a:bodyPr/>
          <a:p>
            <a:pPr eaLnBrk="1" hangingPunct="1"/>
            <a:endParaRPr lang="en-US" altLang="en-US" dirty="0">
              <a:cs typeface="Arial" panose="020B0604020202020204" pitchFamily="34" charset="0"/>
            </a:endParaRPr>
          </a:p>
        </p:txBody>
      </p:sp>
      <p:sp>
        <p:nvSpPr>
          <p:cNvPr id="5125" name="AutoShape 15" descr="Kết quả hình ảnh cho ước lượng"/>
          <p:cNvSpPr>
            <a:spLocks noChangeAspect="1"/>
          </p:cNvSpPr>
          <p:nvPr/>
        </p:nvSpPr>
        <p:spPr>
          <a:xfrm>
            <a:off x="155575" y="-144462"/>
            <a:ext cx="304800" cy="304800"/>
          </a:xfrm>
          <a:prstGeom prst="rect">
            <a:avLst/>
          </a:prstGeom>
          <a:noFill/>
          <a:ln w="9525">
            <a:noFill/>
          </a:ln>
        </p:spPr>
        <p:txBody>
          <a:bodyPr/>
          <a:p>
            <a:pPr eaLnBrk="1" hangingPunct="1"/>
            <a:endParaRPr lang="en-US" altLang="en-US" dirty="0">
              <a:cs typeface="Arial" panose="020B0604020202020204" pitchFamily="34" charset="0"/>
            </a:endParaRPr>
          </a:p>
        </p:txBody>
      </p:sp>
      <p:sp>
        <p:nvSpPr>
          <p:cNvPr id="5126" name="AutoShape 17" descr="Kết quả hình ảnh cho ước lượng"/>
          <p:cNvSpPr>
            <a:spLocks noChangeAspect="1"/>
          </p:cNvSpPr>
          <p:nvPr/>
        </p:nvSpPr>
        <p:spPr>
          <a:xfrm>
            <a:off x="155575" y="-144462"/>
            <a:ext cx="304800" cy="304800"/>
          </a:xfrm>
          <a:prstGeom prst="rect">
            <a:avLst/>
          </a:prstGeom>
          <a:noFill/>
          <a:ln w="9525">
            <a:noFill/>
          </a:ln>
        </p:spPr>
        <p:txBody>
          <a:bodyPr/>
          <a:p>
            <a:pPr eaLnBrk="1" hangingPunct="1"/>
            <a:endParaRPr lang="en-US" altLang="en-US" dirty="0">
              <a:cs typeface="Arial" panose="020B0604020202020204" pitchFamily="34" charset="0"/>
            </a:endParaRPr>
          </a:p>
        </p:txBody>
      </p:sp>
      <p:sp>
        <p:nvSpPr>
          <p:cNvPr id="5127" name="AutoShape 19" descr="Kết quả hình ảnh cho ước lượng"/>
          <p:cNvSpPr>
            <a:spLocks noChangeAspect="1"/>
          </p:cNvSpPr>
          <p:nvPr/>
        </p:nvSpPr>
        <p:spPr>
          <a:xfrm>
            <a:off x="155575" y="-144462"/>
            <a:ext cx="304800" cy="304800"/>
          </a:xfrm>
          <a:prstGeom prst="rect">
            <a:avLst/>
          </a:prstGeom>
          <a:noFill/>
          <a:ln w="9525">
            <a:noFill/>
          </a:ln>
        </p:spPr>
        <p:txBody>
          <a:bodyPr/>
          <a:p>
            <a:pPr eaLnBrk="1" hangingPunct="1"/>
            <a:endParaRPr lang="en-US" altLang="en-US" dirty="0">
              <a:cs typeface="Arial" panose="020B0604020202020204" pitchFamily="34" charset="0"/>
            </a:endParaRPr>
          </a:p>
        </p:txBody>
      </p:sp>
      <p:pic>
        <p:nvPicPr>
          <p:cNvPr id="5128" name="Picture 9"/>
          <p:cNvPicPr>
            <a:picLocks noChangeAspect="1"/>
          </p:cNvPicPr>
          <p:nvPr/>
        </p:nvPicPr>
        <p:blipFill>
          <a:blip r:embed="rId1"/>
          <a:stretch>
            <a:fillRect/>
          </a:stretch>
        </p:blipFill>
        <p:spPr>
          <a:xfrm>
            <a:off x="0" y="6019800"/>
            <a:ext cx="9144000" cy="838200"/>
          </a:xfrm>
          <a:prstGeom prst="rect">
            <a:avLst/>
          </a:prstGeom>
          <a:noFill/>
          <a:ln w="9525">
            <a:noFill/>
          </a:ln>
        </p:spPr>
      </p:pic>
      <p:sp>
        <p:nvSpPr>
          <p:cNvPr id="2" name="Text Box 1"/>
          <p:cNvSpPr txBox="1"/>
          <p:nvPr/>
        </p:nvSpPr>
        <p:spPr>
          <a:xfrm>
            <a:off x="228600" y="375920"/>
            <a:ext cx="8534400" cy="2245360"/>
          </a:xfrm>
          <a:prstGeom prst="rect">
            <a:avLst/>
          </a:prstGeom>
          <a:noFill/>
        </p:spPr>
        <p:txBody>
          <a:bodyPr wrap="square" rtlCol="0" anchor="t">
            <a:spAutoFit/>
          </a:bodyPr>
          <a:p>
            <a:pPr algn="ctr"/>
            <a:r>
              <a:rPr lang="vi-VN" altLang="en-US" sz="2800" b="1">
                <a:effectLst/>
                <a:cs typeface="Arial" panose="020B0604020202020204" pitchFamily="34" charset="0"/>
                <a:sym typeface="+mn-ea"/>
              </a:rPr>
              <a:t>CHÀO MỪNG ĐẾN VỚI BÀI THUYẾT </a:t>
            </a:r>
            <a:r>
              <a:rPr lang="vi-VN" altLang="en-US" sz="2800" b="1">
                <a:effectLst/>
                <a:cs typeface="Arial" panose="020B0604020202020204" pitchFamily="34" charset="0"/>
                <a:sym typeface="+mn-ea"/>
              </a:rPr>
              <a:t>TRÌNH </a:t>
            </a:r>
            <a:endParaRPr lang="vi-VN" altLang="en-US" sz="2800" b="1">
              <a:effectLst/>
              <a:cs typeface="Arial" panose="020B0604020202020204" pitchFamily="34" charset="0"/>
              <a:sym typeface="+mn-ea"/>
            </a:endParaRPr>
          </a:p>
          <a:p>
            <a:pPr algn="ctr"/>
            <a:r>
              <a:rPr lang="vi-VN" altLang="en-US" sz="2800" b="1">
                <a:effectLst/>
                <a:cs typeface="Arial" panose="020B0604020202020204" pitchFamily="34" charset="0"/>
                <a:sym typeface="+mn-ea"/>
              </a:rPr>
              <a:t>BÁO CÁO ĐỒ ÁN CHUYÊN </a:t>
            </a:r>
            <a:r>
              <a:rPr lang="vi-VN" altLang="en-US" sz="2800" b="1">
                <a:effectLst/>
                <a:cs typeface="Arial" panose="020B0604020202020204" pitchFamily="34" charset="0"/>
                <a:sym typeface="+mn-ea"/>
              </a:rPr>
              <a:t>NGÀNH</a:t>
            </a:r>
            <a:endParaRPr lang="vi-VN" altLang="en-US" sz="2800" b="1">
              <a:effectLst/>
              <a:cs typeface="Arial" panose="020B0604020202020204" pitchFamily="34" charset="0"/>
              <a:sym typeface="+mn-ea"/>
            </a:endParaRPr>
          </a:p>
          <a:p>
            <a:pPr algn="ctr"/>
            <a:r>
              <a:rPr lang="vi-VN" altLang="en-US" sz="2800" b="1">
                <a:effectLst/>
                <a:cs typeface="Arial" panose="020B0604020202020204" pitchFamily="34" charset="0"/>
                <a:sym typeface="+mn-ea"/>
              </a:rPr>
              <a:t>HỌC KỲ I: 2025 - </a:t>
            </a:r>
            <a:r>
              <a:rPr lang="vi-VN" altLang="en-US" sz="2800" b="1">
                <a:effectLst/>
                <a:cs typeface="Arial" panose="020B0604020202020204" pitchFamily="34" charset="0"/>
                <a:sym typeface="+mn-ea"/>
              </a:rPr>
              <a:t>2026</a:t>
            </a:r>
            <a:r>
              <a:rPr lang="vi-VN" altLang="en-US" sz="2800" b="1" dirty="0">
                <a:effectLst>
                  <a:outerShdw blurRad="38100" dist="19050" dir="2700000" algn="tl" rotWithShape="0">
                    <a:schemeClr val="dk1">
                      <a:alpha val="40000"/>
                      <a:alpha val="40000"/>
                    </a:schemeClr>
                  </a:outerShdw>
                </a:effectLst>
                <a:cs typeface="Arial" panose="020B0604020202020204" pitchFamily="34" charset="0"/>
                <a:sym typeface="+mn-ea"/>
              </a:rPr>
              <a:t>  </a:t>
            </a:r>
            <a:endPar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endParaRPr>
          </a:p>
          <a:p>
            <a:pPr algn="ctr"/>
            <a:r>
              <a:rPr lang="vi-VN" altLang="en-US" sz="2800" b="1" dirty="0">
                <a:effectLst>
                  <a:outerShdw blurRad="38100" dist="19050" dir="2700000" algn="tl" rotWithShape="0">
                    <a:schemeClr val="dk1">
                      <a:alpha val="40000"/>
                      <a:alpha val="40000"/>
                    </a:schemeClr>
                  </a:outerShdw>
                </a:effectLst>
                <a:cs typeface="Arial" panose="020B0604020202020204" pitchFamily="34" charset="0"/>
                <a:sym typeface="+mn-ea"/>
              </a:rPr>
              <a:t>Đề tài</a:t>
            </a:r>
            <a:r>
              <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rPr>
              <a:t>: “XÂY DỰNG WEBSITE NHÀ HÀNG </a:t>
            </a:r>
            <a:endPar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endParaRPr>
          </a:p>
          <a:p>
            <a:pPr algn="ctr"/>
            <a:r>
              <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rPr>
              <a:t>ẨM THỰC PHƯƠNG NAM VĨNH </a:t>
            </a:r>
            <a:r>
              <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rPr>
              <a:t>LONG”</a:t>
            </a:r>
            <a:endPar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endParaRPr>
          </a:p>
        </p:txBody>
      </p:sp>
      <p:sp>
        <p:nvSpPr>
          <p:cNvPr id="5" name="Text Box 4"/>
          <p:cNvSpPr txBox="1"/>
          <p:nvPr/>
        </p:nvSpPr>
        <p:spPr>
          <a:xfrm>
            <a:off x="5669280" y="3610610"/>
            <a:ext cx="3204845" cy="922020"/>
          </a:xfrm>
          <a:prstGeom prst="rect">
            <a:avLst/>
          </a:prstGeom>
          <a:noFill/>
        </p:spPr>
        <p:txBody>
          <a:bodyPr wrap="square" rtlCol="0" anchor="t">
            <a:spAutoFit/>
          </a:bodyPr>
          <a:p>
            <a:pPr algn="l"/>
            <a:r>
              <a:rPr lang="en-US" altLang="en-US" sz="1800" b="1" dirty="0">
                <a:cs typeface="Arial" panose="020B0604020202020204" pitchFamily="34" charset="0"/>
                <a:sym typeface="+mn-ea"/>
              </a:rPr>
              <a:t>Họ tên:</a:t>
            </a:r>
            <a:r>
              <a:rPr lang="en-US" altLang="en-US" sz="1800" dirty="0">
                <a:cs typeface="Arial" panose="020B0604020202020204" pitchFamily="34" charset="0"/>
                <a:sym typeface="+mn-ea"/>
              </a:rPr>
              <a:t> Nguyễn Huỳnh Kỹ Thuật</a:t>
            </a:r>
            <a:endParaRPr lang="en-US" altLang="en-US" sz="1800" dirty="0">
              <a:cs typeface="Arial" panose="020B0604020202020204" pitchFamily="34" charset="0"/>
              <a:sym typeface="+mn-ea"/>
            </a:endParaRPr>
          </a:p>
          <a:p>
            <a:pPr algn="l"/>
            <a:r>
              <a:rPr lang="en-US" altLang="en-US" sz="1800" dirty="0">
                <a:cs typeface="Arial" panose="020B0604020202020204" pitchFamily="34" charset="0"/>
                <a:sym typeface="+mn-ea"/>
              </a:rPr>
              <a:t>MSSV: 110122175</a:t>
            </a:r>
            <a:endParaRPr lang="en-US" altLang="en-US" sz="1800" dirty="0">
              <a:cs typeface="Arial" panose="020B0604020202020204" pitchFamily="34" charset="0"/>
              <a:sym typeface="+mn-ea"/>
            </a:endParaRPr>
          </a:p>
          <a:p>
            <a:pPr algn="r"/>
            <a:r>
              <a:rPr lang="vi-VN" altLang="en-US" sz="1800" dirty="0">
                <a:cs typeface="Arial" panose="020B0604020202020204" pitchFamily="34" charset="0"/>
                <a:sym typeface="+mn-ea"/>
              </a:rPr>
              <a:t> </a:t>
            </a:r>
            <a:endParaRPr lang="vi-VN" altLang="en-US" sz="1800" dirty="0">
              <a:cs typeface="Arial" panose="020B0604020202020204" pitchFamily="34" charset="0"/>
              <a:sym typeface="+mn-ea"/>
            </a:endParaRPr>
          </a:p>
        </p:txBody>
      </p:sp>
      <p:pic>
        <p:nvPicPr>
          <p:cNvPr id="6" name="Picture 5"/>
          <p:cNvPicPr/>
          <p:nvPr/>
        </p:nvPicPr>
        <p:blipFill>
          <a:blip r:embed="rId2">
            <a:alphaModFix amt="40000"/>
            <a:lum bright="42000" contrast="-12000"/>
          </a:blip>
          <a:stretch>
            <a:fillRect/>
          </a:stretch>
        </p:blipFill>
        <p:spPr>
          <a:xfrm>
            <a:off x="838835" y="160655"/>
            <a:ext cx="7154545" cy="5205095"/>
          </a:xfrm>
          <a:prstGeom prst="rect">
            <a:avLst/>
          </a:prstGeom>
        </p:spPr>
      </p:pic>
      <p:sp>
        <p:nvSpPr>
          <p:cNvPr id="3" name="Text Box 2"/>
          <p:cNvSpPr txBox="1"/>
          <p:nvPr/>
        </p:nvSpPr>
        <p:spPr>
          <a:xfrm>
            <a:off x="228600" y="3610610"/>
            <a:ext cx="3235960" cy="922020"/>
          </a:xfrm>
          <a:prstGeom prst="rect">
            <a:avLst/>
          </a:prstGeom>
          <a:noFill/>
        </p:spPr>
        <p:txBody>
          <a:bodyPr wrap="square" rtlCol="0">
            <a:spAutoFit/>
          </a:bodyPr>
          <a:p>
            <a:r>
              <a:rPr lang="vi-VN" altLang="en-US" b="1" dirty="0">
                <a:cs typeface="Arial" panose="020B0604020202020204" pitchFamily="34" charset="0"/>
                <a:sym typeface="+mn-ea"/>
              </a:rPr>
              <a:t>Giảng viên hướng dẫn:</a:t>
            </a:r>
            <a:r>
              <a:rPr lang="vi-VN" altLang="en-US" dirty="0">
                <a:cs typeface="Arial" panose="020B0604020202020204" pitchFamily="34" charset="0"/>
                <a:sym typeface="+mn-ea"/>
              </a:rPr>
              <a:t> </a:t>
            </a:r>
            <a:endParaRPr lang="vi-VN" altLang="en-US" dirty="0">
              <a:cs typeface="Arial" panose="020B0604020202020204" pitchFamily="34" charset="0"/>
              <a:sym typeface="+mn-ea"/>
            </a:endParaRPr>
          </a:p>
          <a:p>
            <a:r>
              <a:rPr lang="vi-VN" altLang="en-US" dirty="0">
                <a:cs typeface="Arial" panose="020B0604020202020204" pitchFamily="34" charset="0"/>
                <a:sym typeface="+mn-ea"/>
              </a:rPr>
              <a:t>Ths. Phạm Minh Đương</a:t>
            </a:r>
            <a:endParaRPr lang="vi-VN" altLang="en-US" dirty="0">
              <a:cs typeface="Arial" panose="020B0604020202020204" pitchFamily="34" charset="0"/>
            </a:endParaRPr>
          </a:p>
          <a:p>
            <a:endParaRPr lang="en-US">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sp>
        <p:nvSpPr>
          <p:cNvPr id="5" name="Text Box 4"/>
          <p:cNvSpPr txBox="1"/>
          <p:nvPr/>
        </p:nvSpPr>
        <p:spPr>
          <a:xfrm>
            <a:off x="257175" y="1263650"/>
            <a:ext cx="2984500" cy="1168400"/>
          </a:xfrm>
          <a:prstGeom prst="rect">
            <a:avLst/>
          </a:prstGeom>
          <a:ln>
            <a:solidFill>
              <a:schemeClr val="accent1"/>
            </a:solidFill>
          </a:ln>
        </p:spPr>
        <p:txBody>
          <a:bodyPr wrap="square">
            <a:spAutoFit/>
          </a:bodyPr>
          <a:p>
            <a:pPr>
              <a:spcAft>
                <a:spcPct val="0"/>
              </a:spcAft>
            </a:pPr>
            <a:r>
              <a:rPr sz="1400" b="1"/>
              <a:t>3.2. Xác định các yêu cầu chức năng</a:t>
            </a:r>
            <a:endParaRPr sz="1400" b="1"/>
          </a:p>
          <a:p>
            <a:r>
              <a:rPr sz="1400"/>
              <a:t>Hệ thống xác định ba nhóm người dùng chính gồm khách vãng lai, thành viên và admin, mỗi nhóm được phân quyền truy cập các chức năng phù hợp.</a:t>
            </a:r>
            <a:endParaRPr sz="1400"/>
          </a:p>
        </p:txBody>
      </p:sp>
      <p:sp>
        <p:nvSpPr>
          <p:cNvPr id="7" name="Text Box 6"/>
          <p:cNvSpPr txBox="1"/>
          <p:nvPr/>
        </p:nvSpPr>
        <p:spPr>
          <a:xfrm>
            <a:off x="3422650" y="1263650"/>
            <a:ext cx="3766185" cy="1168400"/>
          </a:xfrm>
          <a:prstGeom prst="rect">
            <a:avLst/>
          </a:prstGeom>
          <a:ln>
            <a:solidFill>
              <a:schemeClr val="accent1"/>
            </a:solidFill>
          </a:ln>
        </p:spPr>
        <p:txBody>
          <a:bodyPr wrap="square">
            <a:spAutoFit/>
          </a:bodyPr>
          <a:p>
            <a:pPr>
              <a:spcAft>
                <a:spcPct val="0"/>
              </a:spcAft>
            </a:pPr>
            <a:r>
              <a:rPr sz="1400" b="1"/>
              <a:t>3.2.1. Sơ đồ Use Case</a:t>
            </a:r>
            <a:endParaRPr sz="1400" b="1"/>
          </a:p>
          <a:p>
            <a:r>
              <a:rPr sz="1400"/>
              <a:t>Sơ đồ Use Case thể hiện đầy đủ các chức năng của hệ thống và mối quan hệ giữa người dùng với các nghiệp vụ như xem thực đơn, đặt bàn, đặt món và quản trị hệ thống.</a:t>
            </a:r>
            <a:endParaRPr sz="1400"/>
          </a:p>
        </p:txBody>
      </p:sp>
      <p:pic>
        <p:nvPicPr>
          <p:cNvPr id="55" name="Picture 18"/>
          <p:cNvPicPr>
            <a:picLocks noChangeAspect="1"/>
          </p:cNvPicPr>
          <p:nvPr/>
        </p:nvPicPr>
        <p:blipFill>
          <a:blip r:embed="rId1"/>
          <a:stretch>
            <a:fillRect/>
          </a:stretch>
        </p:blipFill>
        <p:spPr>
          <a:xfrm>
            <a:off x="1955800" y="2621915"/>
            <a:ext cx="5035550" cy="3533775"/>
          </a:xfrm>
          <a:prstGeom prst="rect">
            <a:avLst/>
          </a:prstGeom>
          <a:noFill/>
          <a:ln>
            <a:solidFill>
              <a:srgbClr val="0000FF"/>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sp>
        <p:nvSpPr>
          <p:cNvPr id="2" name="Text Box 1"/>
          <p:cNvSpPr txBox="1"/>
          <p:nvPr/>
        </p:nvSpPr>
        <p:spPr>
          <a:xfrm>
            <a:off x="79375" y="1158240"/>
            <a:ext cx="2498725" cy="1168400"/>
          </a:xfrm>
          <a:prstGeom prst="rect">
            <a:avLst/>
          </a:prstGeom>
          <a:ln>
            <a:solidFill>
              <a:schemeClr val="accent1"/>
            </a:solidFill>
          </a:ln>
        </p:spPr>
        <p:txBody>
          <a:bodyPr wrap="square">
            <a:spAutoFit/>
          </a:bodyPr>
          <a:p>
            <a:pPr>
              <a:spcAft>
                <a:spcPct val="0"/>
              </a:spcAft>
            </a:pPr>
            <a:r>
              <a:rPr sz="1400" b="1"/>
              <a:t>3.3. Thiết kế xử lý hệ thống</a:t>
            </a:r>
            <a:endParaRPr sz="1400" b="1"/>
          </a:p>
          <a:p>
            <a:r>
              <a:rPr sz="1400"/>
              <a:t>Thiết kế xử lý tập trung vào việc xây dựng các API RESTful để đáp ứng các nghiệp vụ cốt lõi của website.</a:t>
            </a:r>
            <a:endParaRPr sz="1400"/>
          </a:p>
        </p:txBody>
      </p:sp>
      <p:sp>
        <p:nvSpPr>
          <p:cNvPr id="3" name="Text Box 2"/>
          <p:cNvSpPr txBox="1"/>
          <p:nvPr/>
        </p:nvSpPr>
        <p:spPr>
          <a:xfrm>
            <a:off x="2717800" y="1158240"/>
            <a:ext cx="3527425" cy="1168400"/>
          </a:xfrm>
          <a:prstGeom prst="rect">
            <a:avLst/>
          </a:prstGeom>
          <a:ln>
            <a:solidFill>
              <a:schemeClr val="accent1"/>
            </a:solidFill>
          </a:ln>
        </p:spPr>
        <p:txBody>
          <a:bodyPr wrap="square">
            <a:spAutoFit/>
          </a:bodyPr>
          <a:p>
            <a:pPr>
              <a:spcAft>
                <a:spcPct val="0"/>
              </a:spcAft>
            </a:pPr>
            <a:r>
              <a:rPr sz="1400" b="1"/>
              <a:t>3.3.1. Thiết kế API RESTful</a:t>
            </a:r>
            <a:endParaRPr sz="1400" b="1"/>
          </a:p>
          <a:p>
            <a:r>
              <a:rPr sz="1400"/>
              <a:t>Hệ thống API bao gồm các nhóm chức năng chính: xác thực người dùng, quản lý món ăn, giỏ hàng, đơn hàng và đặt bàn, đảm bảo giao tiếp hiệu quả giữa frontend và backend.</a:t>
            </a:r>
            <a:endParaRPr sz="1400"/>
          </a:p>
        </p:txBody>
      </p:sp>
      <p:sp>
        <p:nvSpPr>
          <p:cNvPr id="6" name="Text Box 5"/>
          <p:cNvSpPr txBox="1"/>
          <p:nvPr/>
        </p:nvSpPr>
        <p:spPr>
          <a:xfrm>
            <a:off x="6368415" y="1158240"/>
            <a:ext cx="2708910" cy="1168400"/>
          </a:xfrm>
          <a:prstGeom prst="rect">
            <a:avLst/>
          </a:prstGeom>
          <a:ln>
            <a:solidFill>
              <a:schemeClr val="accent1"/>
            </a:solidFill>
          </a:ln>
        </p:spPr>
        <p:txBody>
          <a:bodyPr wrap="square">
            <a:spAutoFit/>
          </a:bodyPr>
          <a:p>
            <a:pPr>
              <a:spcAft>
                <a:spcPct val="0"/>
              </a:spcAft>
            </a:pPr>
            <a:r>
              <a:rPr sz="1400" b="1"/>
              <a:t>3.3.2. Sơ đồ tuần tự</a:t>
            </a:r>
            <a:endParaRPr sz="1400" b="1"/>
          </a:p>
          <a:p>
            <a:r>
              <a:rPr sz="1400"/>
              <a:t>Sơ đồ tuần tự mô tả chi tiết luồng tương tác giữa người dùng, frontend, backend và cơ sở dữ liệu trong các nghiệp vụ chính.</a:t>
            </a:r>
            <a:endParaRPr sz="1400"/>
          </a:p>
        </p:txBody>
      </p:sp>
      <p:pic>
        <p:nvPicPr>
          <p:cNvPr id="56" name="Picture 23"/>
          <p:cNvPicPr>
            <a:picLocks noChangeAspect="1"/>
          </p:cNvPicPr>
          <p:nvPr/>
        </p:nvPicPr>
        <p:blipFill>
          <a:blip r:embed="rId1"/>
          <a:stretch>
            <a:fillRect/>
          </a:stretch>
        </p:blipFill>
        <p:spPr>
          <a:xfrm>
            <a:off x="2021205" y="2386330"/>
            <a:ext cx="4921250" cy="3837305"/>
          </a:xfrm>
          <a:prstGeom prst="rect">
            <a:avLst/>
          </a:prstGeom>
          <a:noFill/>
          <a:ln>
            <a:solidFill>
              <a:schemeClr val="accent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pic>
        <p:nvPicPr>
          <p:cNvPr id="57" name="Picture 24"/>
          <p:cNvPicPr>
            <a:picLocks noChangeAspect="1"/>
          </p:cNvPicPr>
          <p:nvPr/>
        </p:nvPicPr>
        <p:blipFill>
          <a:blip r:embed="rId1"/>
          <a:stretch>
            <a:fillRect/>
          </a:stretch>
        </p:blipFill>
        <p:spPr>
          <a:xfrm>
            <a:off x="1782763" y="1060768"/>
            <a:ext cx="5578475" cy="47364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pic>
        <p:nvPicPr>
          <p:cNvPr id="58" name="Picture 25"/>
          <p:cNvPicPr>
            <a:picLocks noChangeAspect="1"/>
          </p:cNvPicPr>
          <p:nvPr/>
        </p:nvPicPr>
        <p:blipFill>
          <a:blip r:embed="rId1"/>
          <a:stretch>
            <a:fillRect/>
          </a:stretch>
        </p:blipFill>
        <p:spPr>
          <a:xfrm>
            <a:off x="1783080" y="1864678"/>
            <a:ext cx="5577840" cy="31286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sp>
        <p:nvSpPr>
          <p:cNvPr id="2" name="Text Box 1"/>
          <p:cNvSpPr txBox="1"/>
          <p:nvPr/>
        </p:nvSpPr>
        <p:spPr>
          <a:xfrm>
            <a:off x="2660650" y="1006475"/>
            <a:ext cx="3432175" cy="1168400"/>
          </a:xfrm>
          <a:prstGeom prst="rect">
            <a:avLst/>
          </a:prstGeom>
          <a:ln>
            <a:solidFill>
              <a:schemeClr val="accent1"/>
            </a:solidFill>
          </a:ln>
        </p:spPr>
        <p:txBody>
          <a:bodyPr wrap="square">
            <a:spAutoFit/>
          </a:bodyPr>
          <a:p>
            <a:pPr>
              <a:spcAft>
                <a:spcPct val="0"/>
              </a:spcAft>
            </a:pPr>
            <a:r>
              <a:rPr sz="1400" b="1"/>
              <a:t>3.4. Mô hình hoạt động của hệ thống</a:t>
            </a:r>
            <a:endParaRPr sz="1400" b="1"/>
          </a:p>
          <a:p>
            <a:pPr indent="457200"/>
            <a:r>
              <a:rPr sz="1400"/>
              <a:t>Mô hình hoạt động minh họa các quy trình đặt bàn, đặt món và quản lý đơn hàng, giúp làm rõ cách hệ thống vận hành trong thực tế.</a:t>
            </a:r>
            <a:endParaRPr sz="1400"/>
          </a:p>
        </p:txBody>
      </p:sp>
      <p:pic>
        <p:nvPicPr>
          <p:cNvPr id="59" name="Picture 26"/>
          <p:cNvPicPr>
            <a:picLocks noChangeAspect="1"/>
          </p:cNvPicPr>
          <p:nvPr/>
        </p:nvPicPr>
        <p:blipFill>
          <a:blip r:embed="rId1"/>
          <a:stretch>
            <a:fillRect/>
          </a:stretch>
        </p:blipFill>
        <p:spPr>
          <a:xfrm>
            <a:off x="257175" y="2399665"/>
            <a:ext cx="2633980" cy="3801110"/>
          </a:xfrm>
          <a:prstGeom prst="rect">
            <a:avLst/>
          </a:prstGeom>
          <a:noFill/>
          <a:ln>
            <a:solidFill>
              <a:schemeClr val="accent1"/>
            </a:solidFill>
          </a:ln>
        </p:spPr>
      </p:pic>
      <p:pic>
        <p:nvPicPr>
          <p:cNvPr id="60" name="Picture 27"/>
          <p:cNvPicPr>
            <a:picLocks noChangeAspect="1"/>
          </p:cNvPicPr>
          <p:nvPr/>
        </p:nvPicPr>
        <p:blipFill>
          <a:blip r:embed="rId2"/>
          <a:stretch>
            <a:fillRect/>
          </a:stretch>
        </p:blipFill>
        <p:spPr>
          <a:xfrm>
            <a:off x="3086100" y="2372995"/>
            <a:ext cx="2581275" cy="3827780"/>
          </a:xfrm>
          <a:prstGeom prst="rect">
            <a:avLst/>
          </a:prstGeom>
          <a:noFill/>
          <a:ln>
            <a:solidFill>
              <a:schemeClr val="accent1"/>
            </a:solidFill>
          </a:ln>
        </p:spPr>
      </p:pic>
      <p:pic>
        <p:nvPicPr>
          <p:cNvPr id="61" name="Picture 28"/>
          <p:cNvPicPr>
            <a:picLocks noChangeAspect="1"/>
          </p:cNvPicPr>
          <p:nvPr/>
        </p:nvPicPr>
        <p:blipFill>
          <a:blip r:embed="rId3"/>
          <a:stretch>
            <a:fillRect/>
          </a:stretch>
        </p:blipFill>
        <p:spPr>
          <a:xfrm>
            <a:off x="5797550" y="2372995"/>
            <a:ext cx="3084195" cy="3827145"/>
          </a:xfrm>
          <a:prstGeom prst="rect">
            <a:avLst/>
          </a:prstGeom>
          <a:noFill/>
          <a:ln>
            <a:solidFill>
              <a:schemeClr val="accent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4</a:t>
            </a:r>
            <a:r>
              <a:rPr lang="en-US" altLang="en-US" sz="3200"/>
              <a:t>.</a:t>
            </a:r>
            <a:r>
              <a:rPr lang="vi-VN" altLang="en-US" sz="3200"/>
              <a:t> KẾT QUẢ</a:t>
            </a:r>
            <a:r>
              <a:rPr lang="en-US" altLang="en-US" sz="3200"/>
              <a:t> NGHI</a:t>
            </a:r>
            <a:r>
              <a:rPr lang="en-US" altLang="en-US" sz="3200"/>
              <a:t>Ê</a:t>
            </a:r>
            <a:r>
              <a:rPr lang="en-US" altLang="en-US" sz="3200"/>
              <a:t>N CỨU</a:t>
            </a:r>
            <a:endParaRPr lang="en-US" altLang="en-US" sz="3200"/>
          </a:p>
        </p:txBody>
      </p:sp>
      <p:pic>
        <p:nvPicPr>
          <p:cNvPr id="54" name="Picture 15"/>
          <p:cNvPicPr>
            <a:picLocks noChangeAspect="1"/>
          </p:cNvPicPr>
          <p:nvPr/>
        </p:nvPicPr>
        <p:blipFill>
          <a:blip r:embed="rId1"/>
          <a:stretch>
            <a:fillRect/>
          </a:stretch>
        </p:blipFill>
        <p:spPr>
          <a:xfrm>
            <a:off x="161925" y="1160145"/>
            <a:ext cx="4206240" cy="2103755"/>
          </a:xfrm>
          <a:prstGeom prst="rect">
            <a:avLst/>
          </a:prstGeom>
          <a:ln>
            <a:solidFill>
              <a:srgbClr val="0000FF"/>
            </a:solidFill>
          </a:ln>
        </p:spPr>
      </p:pic>
      <p:pic>
        <p:nvPicPr>
          <p:cNvPr id="62" name="Picture 16"/>
          <p:cNvPicPr>
            <a:picLocks noChangeAspect="1"/>
          </p:cNvPicPr>
          <p:nvPr/>
        </p:nvPicPr>
        <p:blipFill>
          <a:blip r:embed="rId2"/>
          <a:stretch>
            <a:fillRect/>
          </a:stretch>
        </p:blipFill>
        <p:spPr>
          <a:xfrm>
            <a:off x="4453890" y="1160145"/>
            <a:ext cx="4601845" cy="2086610"/>
          </a:xfrm>
          <a:prstGeom prst="rect">
            <a:avLst/>
          </a:prstGeom>
          <a:noFill/>
          <a:ln>
            <a:solidFill>
              <a:srgbClr val="0000FF"/>
            </a:solidFill>
          </a:ln>
        </p:spPr>
      </p:pic>
      <p:pic>
        <p:nvPicPr>
          <p:cNvPr id="63" name="Picture 31"/>
          <p:cNvPicPr>
            <a:picLocks noChangeAspect="1"/>
          </p:cNvPicPr>
          <p:nvPr/>
        </p:nvPicPr>
        <p:blipFill>
          <a:blip r:embed="rId3"/>
          <a:stretch>
            <a:fillRect/>
          </a:stretch>
        </p:blipFill>
        <p:spPr>
          <a:xfrm>
            <a:off x="161925" y="3359150"/>
            <a:ext cx="4192905" cy="2102485"/>
          </a:xfrm>
          <a:prstGeom prst="rect">
            <a:avLst/>
          </a:prstGeom>
          <a:noFill/>
          <a:ln>
            <a:solidFill>
              <a:srgbClr val="0000FF"/>
            </a:solidFill>
          </a:ln>
        </p:spPr>
      </p:pic>
      <p:pic>
        <p:nvPicPr>
          <p:cNvPr id="64" name="Picture 32"/>
          <p:cNvPicPr>
            <a:picLocks noChangeAspect="1"/>
          </p:cNvPicPr>
          <p:nvPr/>
        </p:nvPicPr>
        <p:blipFill>
          <a:blip r:embed="rId4"/>
          <a:stretch>
            <a:fillRect/>
          </a:stretch>
        </p:blipFill>
        <p:spPr>
          <a:xfrm>
            <a:off x="4453890" y="3359150"/>
            <a:ext cx="4565650" cy="2089785"/>
          </a:xfrm>
          <a:prstGeom prst="rect">
            <a:avLst/>
          </a:prstGeom>
          <a:noFill/>
          <a:ln>
            <a:solidFill>
              <a:schemeClr val="accent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4</a:t>
            </a:r>
            <a:r>
              <a:rPr lang="en-US" altLang="en-US" sz="3200"/>
              <a:t>.</a:t>
            </a:r>
            <a:r>
              <a:rPr lang="vi-VN" altLang="en-US" sz="3200"/>
              <a:t> KẾT QUẢ</a:t>
            </a:r>
            <a:r>
              <a:rPr lang="en-US" altLang="en-US" sz="3200"/>
              <a:t> NGHI</a:t>
            </a:r>
            <a:r>
              <a:rPr lang="en-US" altLang="en-US" sz="3200"/>
              <a:t>Ê</a:t>
            </a:r>
            <a:r>
              <a:rPr lang="en-US" altLang="en-US" sz="3200"/>
              <a:t>N CỨU</a:t>
            </a:r>
            <a:endParaRPr lang="en-US" altLang="en-US" sz="3200"/>
          </a:p>
        </p:txBody>
      </p:sp>
      <p:pic>
        <p:nvPicPr>
          <p:cNvPr id="65" name="Picture 33"/>
          <p:cNvPicPr>
            <a:picLocks noChangeAspect="1"/>
          </p:cNvPicPr>
          <p:nvPr/>
        </p:nvPicPr>
        <p:blipFill>
          <a:blip r:embed="rId1"/>
          <a:stretch>
            <a:fillRect/>
          </a:stretch>
        </p:blipFill>
        <p:spPr>
          <a:xfrm>
            <a:off x="257175" y="1111250"/>
            <a:ext cx="4100830" cy="1884045"/>
          </a:xfrm>
          <a:prstGeom prst="rect">
            <a:avLst/>
          </a:prstGeom>
          <a:noFill/>
          <a:ln>
            <a:solidFill>
              <a:schemeClr val="accent1"/>
            </a:solidFill>
          </a:ln>
        </p:spPr>
      </p:pic>
      <p:pic>
        <p:nvPicPr>
          <p:cNvPr id="66" name="Picture 34"/>
          <p:cNvPicPr>
            <a:picLocks noChangeAspect="1"/>
          </p:cNvPicPr>
          <p:nvPr/>
        </p:nvPicPr>
        <p:blipFill>
          <a:blip r:embed="rId2"/>
          <a:stretch>
            <a:fillRect/>
          </a:stretch>
        </p:blipFill>
        <p:spPr>
          <a:xfrm>
            <a:off x="4737735" y="1111885"/>
            <a:ext cx="4120515" cy="1883410"/>
          </a:xfrm>
          <a:prstGeom prst="rect">
            <a:avLst/>
          </a:prstGeom>
          <a:noFill/>
          <a:ln>
            <a:solidFill>
              <a:schemeClr val="accent1"/>
            </a:solidFill>
          </a:ln>
        </p:spPr>
      </p:pic>
      <p:pic>
        <p:nvPicPr>
          <p:cNvPr id="67" name="Picture 35"/>
          <p:cNvPicPr>
            <a:picLocks noChangeAspect="1"/>
          </p:cNvPicPr>
          <p:nvPr/>
        </p:nvPicPr>
        <p:blipFill>
          <a:blip r:embed="rId3"/>
          <a:stretch>
            <a:fillRect/>
          </a:stretch>
        </p:blipFill>
        <p:spPr>
          <a:xfrm>
            <a:off x="257175" y="3106420"/>
            <a:ext cx="2349500" cy="2835910"/>
          </a:xfrm>
          <a:prstGeom prst="rect">
            <a:avLst/>
          </a:prstGeom>
          <a:noFill/>
          <a:ln>
            <a:solidFill>
              <a:srgbClr val="0000FF"/>
            </a:solidFill>
          </a:ln>
        </p:spPr>
      </p:pic>
      <p:pic>
        <p:nvPicPr>
          <p:cNvPr id="68" name="Picture 36"/>
          <p:cNvPicPr>
            <a:picLocks noChangeAspect="1"/>
          </p:cNvPicPr>
          <p:nvPr/>
        </p:nvPicPr>
        <p:blipFill>
          <a:blip r:embed="rId4"/>
          <a:stretch>
            <a:fillRect/>
          </a:stretch>
        </p:blipFill>
        <p:spPr>
          <a:xfrm>
            <a:off x="2838450" y="3106420"/>
            <a:ext cx="2056765" cy="2858770"/>
          </a:xfrm>
          <a:prstGeom prst="rect">
            <a:avLst/>
          </a:prstGeom>
          <a:noFill/>
          <a:ln>
            <a:solidFill>
              <a:srgbClr val="0000FF"/>
            </a:solidFill>
          </a:ln>
        </p:spPr>
      </p:pic>
      <p:pic>
        <p:nvPicPr>
          <p:cNvPr id="69" name="Picture 37"/>
          <p:cNvPicPr>
            <a:picLocks noChangeAspect="1"/>
          </p:cNvPicPr>
          <p:nvPr/>
        </p:nvPicPr>
        <p:blipFill>
          <a:blip r:embed="rId5"/>
          <a:stretch>
            <a:fillRect/>
          </a:stretch>
        </p:blipFill>
        <p:spPr>
          <a:xfrm>
            <a:off x="5060315" y="3641725"/>
            <a:ext cx="3945890" cy="1788795"/>
          </a:xfrm>
          <a:prstGeom prst="rect">
            <a:avLst/>
          </a:prstGeom>
          <a:noFill/>
          <a:ln>
            <a:solidFill>
              <a:schemeClr val="accent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4</a:t>
            </a:r>
            <a:r>
              <a:rPr lang="en-US" altLang="en-US" sz="3200"/>
              <a:t>.</a:t>
            </a:r>
            <a:r>
              <a:rPr lang="vi-VN" altLang="en-US" sz="3200"/>
              <a:t> KẾT QUẢ</a:t>
            </a:r>
            <a:r>
              <a:rPr lang="en-US" altLang="en-US" sz="3200"/>
              <a:t> NGHI</a:t>
            </a:r>
            <a:r>
              <a:rPr lang="en-US" altLang="en-US" sz="3200"/>
              <a:t>Ê</a:t>
            </a:r>
            <a:r>
              <a:rPr lang="en-US" altLang="en-US" sz="3200"/>
              <a:t>N CỨU</a:t>
            </a:r>
            <a:endParaRPr lang="en-US" altLang="en-US" sz="3200"/>
          </a:p>
        </p:txBody>
      </p:sp>
      <p:pic>
        <p:nvPicPr>
          <p:cNvPr id="70" name="Picture 38"/>
          <p:cNvPicPr>
            <a:picLocks noChangeAspect="1"/>
          </p:cNvPicPr>
          <p:nvPr/>
        </p:nvPicPr>
        <p:blipFill>
          <a:blip r:embed="rId1"/>
          <a:stretch>
            <a:fillRect/>
          </a:stretch>
        </p:blipFill>
        <p:spPr>
          <a:xfrm>
            <a:off x="152400" y="1107440"/>
            <a:ext cx="4260215" cy="1919605"/>
          </a:xfrm>
          <a:prstGeom prst="rect">
            <a:avLst/>
          </a:prstGeom>
          <a:noFill/>
          <a:ln>
            <a:solidFill>
              <a:schemeClr val="accent1"/>
            </a:solidFill>
          </a:ln>
        </p:spPr>
      </p:pic>
      <p:pic>
        <p:nvPicPr>
          <p:cNvPr id="71" name="Picture 39"/>
          <p:cNvPicPr>
            <a:picLocks noChangeAspect="1"/>
          </p:cNvPicPr>
          <p:nvPr/>
        </p:nvPicPr>
        <p:blipFill>
          <a:blip r:embed="rId2"/>
          <a:stretch>
            <a:fillRect/>
          </a:stretch>
        </p:blipFill>
        <p:spPr>
          <a:xfrm>
            <a:off x="4575810" y="1107440"/>
            <a:ext cx="4307205" cy="1919605"/>
          </a:xfrm>
          <a:prstGeom prst="rect">
            <a:avLst/>
          </a:prstGeom>
          <a:noFill/>
          <a:ln>
            <a:solidFill>
              <a:schemeClr val="accent1"/>
            </a:solidFill>
          </a:ln>
        </p:spPr>
      </p:pic>
      <p:pic>
        <p:nvPicPr>
          <p:cNvPr id="72" name="Picture 40"/>
          <p:cNvPicPr>
            <a:picLocks noChangeAspect="1"/>
          </p:cNvPicPr>
          <p:nvPr/>
        </p:nvPicPr>
        <p:blipFill>
          <a:blip r:embed="rId3"/>
          <a:stretch>
            <a:fillRect/>
          </a:stretch>
        </p:blipFill>
        <p:spPr>
          <a:xfrm>
            <a:off x="152400" y="3121660"/>
            <a:ext cx="4298315" cy="1987550"/>
          </a:xfrm>
          <a:prstGeom prst="rect">
            <a:avLst/>
          </a:prstGeom>
          <a:noFill/>
          <a:ln>
            <a:solidFill>
              <a:schemeClr val="accent1"/>
            </a:solidFill>
          </a:ln>
        </p:spPr>
      </p:pic>
      <p:pic>
        <p:nvPicPr>
          <p:cNvPr id="73" name="Picture 41"/>
          <p:cNvPicPr>
            <a:picLocks noChangeAspect="1"/>
          </p:cNvPicPr>
          <p:nvPr/>
        </p:nvPicPr>
        <p:blipFill>
          <a:blip r:embed="rId4"/>
          <a:stretch>
            <a:fillRect/>
          </a:stretch>
        </p:blipFill>
        <p:spPr>
          <a:xfrm>
            <a:off x="4575810" y="3121660"/>
            <a:ext cx="4420235" cy="1988185"/>
          </a:xfrm>
          <a:prstGeom prst="rect">
            <a:avLst/>
          </a:prstGeom>
          <a:noFill/>
          <a:ln>
            <a:solidFill>
              <a:schemeClr val="accent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4</a:t>
            </a:r>
            <a:r>
              <a:rPr lang="en-US" altLang="en-US" sz="3200"/>
              <a:t>.</a:t>
            </a:r>
            <a:r>
              <a:rPr lang="vi-VN" altLang="en-US" sz="3200"/>
              <a:t> KẾT QUẢ</a:t>
            </a:r>
            <a:r>
              <a:rPr lang="en-US" altLang="en-US" sz="3200"/>
              <a:t> NGHI</a:t>
            </a:r>
            <a:r>
              <a:rPr lang="en-US" altLang="en-US" sz="3200"/>
              <a:t>Ê</a:t>
            </a:r>
            <a:r>
              <a:rPr lang="en-US" altLang="en-US" sz="3200"/>
              <a:t>N CỨU</a:t>
            </a:r>
            <a:endParaRPr lang="en-US" altLang="en-US" sz="3200"/>
          </a:p>
        </p:txBody>
      </p:sp>
      <p:pic>
        <p:nvPicPr>
          <p:cNvPr id="77" name="Picture 45"/>
          <p:cNvPicPr>
            <a:picLocks noChangeAspect="1"/>
          </p:cNvPicPr>
          <p:nvPr/>
        </p:nvPicPr>
        <p:blipFill>
          <a:blip r:embed="rId1"/>
          <a:stretch>
            <a:fillRect/>
          </a:stretch>
        </p:blipFill>
        <p:spPr>
          <a:xfrm>
            <a:off x="152083" y="1045528"/>
            <a:ext cx="5572125" cy="2519045"/>
          </a:xfrm>
          <a:prstGeom prst="rect">
            <a:avLst/>
          </a:prstGeom>
          <a:noFill/>
          <a:ln>
            <a:solidFill>
              <a:schemeClr val="accent1"/>
            </a:solidFill>
          </a:ln>
        </p:spPr>
      </p:pic>
      <p:pic>
        <p:nvPicPr>
          <p:cNvPr id="79" name="Picture 47"/>
          <p:cNvPicPr>
            <a:picLocks noChangeAspect="1"/>
          </p:cNvPicPr>
          <p:nvPr/>
        </p:nvPicPr>
        <p:blipFill>
          <a:blip r:embed="rId2"/>
          <a:stretch>
            <a:fillRect/>
          </a:stretch>
        </p:blipFill>
        <p:spPr>
          <a:xfrm>
            <a:off x="3311843" y="3660140"/>
            <a:ext cx="5574665" cy="2545080"/>
          </a:xfrm>
          <a:prstGeom prst="rect">
            <a:avLst/>
          </a:prstGeom>
          <a:noFill/>
          <a:ln>
            <a:solidFill>
              <a:schemeClr val="accent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5</a:t>
            </a:r>
            <a:r>
              <a:rPr lang="en-US" altLang="en-US" sz="3200"/>
              <a:t>.</a:t>
            </a:r>
            <a:r>
              <a:rPr lang="vi-VN" altLang="en-US" sz="3200"/>
              <a:t> KẾT LUẬN VÀ </a:t>
            </a:r>
            <a:r>
              <a:rPr lang="vi-VN" altLang="en-US" sz="3200"/>
              <a:t>HPT</a:t>
            </a:r>
            <a:endParaRPr lang="vi-VN" altLang="en-US" sz="3200"/>
          </a:p>
        </p:txBody>
      </p:sp>
      <p:sp>
        <p:nvSpPr>
          <p:cNvPr id="2" name="Text Box 1"/>
          <p:cNvSpPr txBox="1"/>
          <p:nvPr/>
        </p:nvSpPr>
        <p:spPr>
          <a:xfrm>
            <a:off x="257175" y="1196975"/>
            <a:ext cx="2966085" cy="1660525"/>
          </a:xfrm>
          <a:prstGeom prst="rect">
            <a:avLst/>
          </a:prstGeom>
          <a:ln>
            <a:solidFill>
              <a:schemeClr val="accent1"/>
            </a:solidFill>
          </a:ln>
        </p:spPr>
        <p:txBody>
          <a:bodyPr wrap="square">
            <a:spAutoFit/>
          </a:bodyPr>
          <a:p>
            <a:pPr>
              <a:spcAft>
                <a:spcPct val="0"/>
              </a:spcAft>
            </a:pPr>
            <a:r>
              <a:rPr sz="2200" b="1"/>
              <a:t>5.1. Kết luận</a:t>
            </a:r>
            <a:endParaRPr sz="2200" b="1"/>
          </a:p>
          <a:p>
            <a:r>
              <a:rPr sz="1600"/>
              <a:t>Đồ án đã xây dựng thành công website quản lý Nhà hàng Ẩm thực Phương Nam với đầy đủ chức năng, công nghệ hiện đại và khả năng triển khai thực tế.</a:t>
            </a:r>
            <a:endParaRPr sz="1600"/>
          </a:p>
        </p:txBody>
      </p:sp>
      <p:sp>
        <p:nvSpPr>
          <p:cNvPr id="3" name="Text Box 2"/>
          <p:cNvSpPr txBox="1"/>
          <p:nvPr/>
        </p:nvSpPr>
        <p:spPr>
          <a:xfrm>
            <a:off x="3302000" y="1196975"/>
            <a:ext cx="4968240" cy="1660525"/>
          </a:xfrm>
          <a:prstGeom prst="rect">
            <a:avLst/>
          </a:prstGeom>
          <a:ln>
            <a:solidFill>
              <a:schemeClr val="accent1"/>
            </a:solidFill>
          </a:ln>
        </p:spPr>
        <p:txBody>
          <a:bodyPr wrap="square">
            <a:spAutoFit/>
          </a:bodyPr>
          <a:p>
            <a:pPr>
              <a:spcAft>
                <a:spcPct val="0"/>
              </a:spcAft>
            </a:pPr>
            <a:r>
              <a:rPr sz="2200" b="1"/>
              <a:t>5.1.1. Kết quả đạt được</a:t>
            </a:r>
            <a:endParaRPr sz="2200" b="1"/>
          </a:p>
          <a:p>
            <a:r>
              <a:rPr sz="1600"/>
              <a:t>Hệ thống đáp ứng đầy đủ nghiệp vụ nhà hàng như xem thực đơn, đặt bàn, đặt món, thanh toán và quản trị. Website được xây dựng theo kiến trúc Client–Server, sử dụng công nghệ hiện đại, giao diện responsive, hiệu năng ổn định và trải nghiệm người dùng tốt.</a:t>
            </a:r>
            <a:endParaRPr sz="1600"/>
          </a:p>
        </p:txBody>
      </p:sp>
      <p:sp>
        <p:nvSpPr>
          <p:cNvPr id="5" name="Text Box 4"/>
          <p:cNvSpPr txBox="1"/>
          <p:nvPr/>
        </p:nvSpPr>
        <p:spPr>
          <a:xfrm>
            <a:off x="257175" y="3007360"/>
            <a:ext cx="2943225" cy="2153285"/>
          </a:xfrm>
          <a:prstGeom prst="rect">
            <a:avLst/>
          </a:prstGeom>
          <a:ln>
            <a:solidFill>
              <a:schemeClr val="accent1"/>
            </a:solidFill>
          </a:ln>
        </p:spPr>
        <p:txBody>
          <a:bodyPr wrap="square">
            <a:spAutoFit/>
          </a:bodyPr>
          <a:p>
            <a:pPr>
              <a:spcAft>
                <a:spcPct val="0"/>
              </a:spcAft>
            </a:pPr>
            <a:r>
              <a:rPr sz="2200" b="1"/>
              <a:t>5.1.2. Đóng góp mới</a:t>
            </a:r>
            <a:endParaRPr sz="2200" b="1"/>
          </a:p>
          <a:p>
            <a:r>
              <a:rPr sz="1600"/>
              <a:t>Đồ án nổi bật với việc tích hợp AI Chatbot, hệ thống gợi ý món ăn thông minh, thanh toán điện tử MoMo, thông báo realtime và quản lý nội dung đa phương tiện, vượt trội so với các website nhà hàng thông thường.</a:t>
            </a:r>
            <a:endParaRPr sz="1600"/>
          </a:p>
        </p:txBody>
      </p:sp>
      <p:sp>
        <p:nvSpPr>
          <p:cNvPr id="6" name="Text Box 5"/>
          <p:cNvSpPr txBox="1"/>
          <p:nvPr/>
        </p:nvSpPr>
        <p:spPr>
          <a:xfrm>
            <a:off x="3302000" y="3007360"/>
            <a:ext cx="4967605" cy="1168400"/>
          </a:xfrm>
          <a:prstGeom prst="rect">
            <a:avLst/>
          </a:prstGeom>
          <a:ln>
            <a:solidFill>
              <a:schemeClr val="accent1"/>
            </a:solidFill>
          </a:ln>
        </p:spPr>
        <p:txBody>
          <a:bodyPr wrap="square">
            <a:spAutoFit/>
          </a:bodyPr>
          <a:p>
            <a:pPr>
              <a:spcAft>
                <a:spcPct val="0"/>
              </a:spcAft>
            </a:pPr>
            <a:r>
              <a:rPr sz="2200" b="1"/>
              <a:t>5.1.3. Ý nghĩa thực tiễn</a:t>
            </a:r>
            <a:endParaRPr sz="2200" b="1"/>
          </a:p>
          <a:p>
            <a:r>
              <a:rPr sz="1600"/>
              <a:t>Hệ thống hỗ trợ nhà hàng số hóa quy trình kinh doanh, giúp khách hàng đặt dịch vụ tiện lợi và đóng vai trò mô hình tham khảo cho chuyển đổi số trong ngành F&amp;B.</a:t>
            </a:r>
            <a:endParaRPr sz="1600"/>
          </a:p>
        </p:txBody>
      </p:sp>
      <p:sp>
        <p:nvSpPr>
          <p:cNvPr id="7" name="Text Box 6"/>
          <p:cNvSpPr txBox="1"/>
          <p:nvPr/>
        </p:nvSpPr>
        <p:spPr>
          <a:xfrm>
            <a:off x="3302000" y="4245610"/>
            <a:ext cx="4967605" cy="1414780"/>
          </a:xfrm>
          <a:prstGeom prst="rect">
            <a:avLst/>
          </a:prstGeom>
          <a:ln>
            <a:solidFill>
              <a:schemeClr val="accent1"/>
            </a:solidFill>
          </a:ln>
        </p:spPr>
        <p:txBody>
          <a:bodyPr wrap="square">
            <a:spAutoFit/>
          </a:bodyPr>
          <a:p>
            <a:pPr>
              <a:spcAft>
                <a:spcPct val="0"/>
              </a:spcAft>
            </a:pPr>
            <a:r>
              <a:rPr sz="2200" b="1"/>
              <a:t>5.2. Hạn chế</a:t>
            </a:r>
            <a:endParaRPr sz="2200" b="1"/>
          </a:p>
          <a:p>
            <a:r>
              <a:rPr sz="1600"/>
              <a:t>Hệ thống chưa có ứng dụng mobile native, chưa hỗ trợ nhiều cổng thanh toán, thiếu chương trình khách hàng thân thiết, chatbot AI chưa chuyên sâu và SEO, analytics chưa được tối ưu đầy đủ.</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1">
                    <a:lumMod val="75000"/>
                  </a:schemeClr>
                </a:solidFill>
              </a:rPr>
              <a:t>NỘI DUNG</a:t>
            </a:r>
            <a:endParaRPr b="1" dirty="0">
              <a:solidFill>
                <a:schemeClr val="accent1">
                  <a:lumMod val="75000"/>
                </a:schemeClr>
              </a:solidFill>
            </a:endParaRPr>
          </a:p>
        </p:txBody>
      </p:sp>
      <p:sp>
        <p:nvSpPr>
          <p:cNvPr id="3" name="Content Placeholder 2"/>
          <p:cNvSpPr>
            <a:spLocks noGrp="1"/>
          </p:cNvSpPr>
          <p:nvPr>
            <p:ph idx="1"/>
          </p:nvPr>
        </p:nvSpPr>
        <p:spPr>
          <a:xfrm>
            <a:off x="579120" y="1310640"/>
            <a:ext cx="8229600" cy="4525963"/>
          </a:xfrm>
        </p:spPr>
        <p:txBody>
          <a:bodyPr>
            <a:normAutofit lnSpcReduction="10000"/>
          </a:bodyPr>
          <a:lstStyle/>
          <a:p>
            <a:pPr>
              <a:buFont typeface="Wingdings" panose="05000000000000000000" pitchFamily="2" charset="2"/>
              <a:buChar char="ü"/>
            </a:pPr>
            <a:r>
              <a:rPr lang="vi-VN" altLang="en-US" dirty="0"/>
              <a:t>CHƯƠNG 1: TỔNG QUAN</a:t>
            </a:r>
            <a:endParaRPr lang="en-US" altLang="en-US" dirty="0"/>
          </a:p>
          <a:p>
            <a:pPr>
              <a:buFont typeface="Wingdings" panose="05000000000000000000" pitchFamily="2" charset="2"/>
              <a:buChar char="ü"/>
            </a:pPr>
            <a:r>
              <a:rPr lang="vi-VN" altLang="en-US" dirty="0"/>
              <a:t>CHƯƠNG 2: CƠ SỬO LÝ </a:t>
            </a:r>
            <a:r>
              <a:rPr lang="vi-VN" altLang="en-US" dirty="0"/>
              <a:t>THUYẾT</a:t>
            </a:r>
            <a:endParaRPr lang="vi-VN" altLang="en-US" dirty="0"/>
          </a:p>
          <a:p>
            <a:pPr>
              <a:buFont typeface="Wingdings" panose="05000000000000000000" pitchFamily="2" charset="2"/>
              <a:buChar char="ü"/>
            </a:pPr>
            <a:r>
              <a:rPr lang="vi-VN" altLang="en-US" dirty="0"/>
              <a:t>CHƯƠNG 3: HIỆN THỰC HÓA NGHIÊN </a:t>
            </a:r>
            <a:r>
              <a:rPr lang="vi-VN" altLang="en-US" dirty="0"/>
              <a:t>CỨU</a:t>
            </a:r>
            <a:endParaRPr lang="vi-VN" altLang="en-US" dirty="0"/>
          </a:p>
          <a:p>
            <a:pPr>
              <a:buFont typeface="Wingdings" panose="05000000000000000000" pitchFamily="2" charset="2"/>
              <a:buChar char="ü"/>
            </a:pPr>
            <a:r>
              <a:rPr lang="vi-VN" altLang="en-US" dirty="0"/>
              <a:t>CHƯƠNG 4: KẾT QUẢ NGHIÊN </a:t>
            </a:r>
            <a:r>
              <a:rPr lang="vi-VN" altLang="en-US" dirty="0"/>
              <a:t>CỨU</a:t>
            </a:r>
            <a:endParaRPr lang="vi-VN" altLang="en-US" dirty="0"/>
          </a:p>
          <a:p>
            <a:pPr>
              <a:buFont typeface="Wingdings" panose="05000000000000000000" pitchFamily="2" charset="2"/>
              <a:buChar char="ü"/>
            </a:pPr>
            <a:r>
              <a:rPr lang="vi-VN" altLang="en-US" dirty="0"/>
              <a:t>CHƯƠNG 5: KẾT LUẬN VÀ HƯỚNG PHÁT </a:t>
            </a:r>
            <a:r>
              <a:rPr lang="vi-VN" altLang="en-US" dirty="0"/>
              <a:t>TRIỂN</a:t>
            </a:r>
            <a:endParaRPr lang="vi-VN" altLang="en-US" dirty="0"/>
          </a:p>
          <a:p>
            <a:pPr>
              <a:buFont typeface="Wingdings" panose="05000000000000000000" pitchFamily="2" charset="2"/>
              <a:buChar char="ü"/>
            </a:pPr>
            <a:r>
              <a:rPr lang="vi-VN" altLang="en-US" dirty="0"/>
              <a:t>TÀI LIỆU THAM </a:t>
            </a:r>
            <a:r>
              <a:rPr lang="vi-VN" altLang="en-US" dirty="0"/>
              <a:t>KHẢO</a:t>
            </a:r>
            <a:endParaRPr lang="vi-V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ym typeface="+mn-ea"/>
              </a:rPr>
              <a:t>CHƯƠNG </a:t>
            </a:r>
            <a:r>
              <a:rPr lang="vi-VN" altLang="en-US">
                <a:sym typeface="+mn-ea"/>
              </a:rPr>
              <a:t>5</a:t>
            </a:r>
            <a:r>
              <a:rPr lang="en-US" altLang="en-US">
                <a:sym typeface="+mn-ea"/>
              </a:rPr>
              <a:t>.</a:t>
            </a:r>
            <a:r>
              <a:rPr lang="vi-VN" altLang="en-US">
                <a:sym typeface="+mn-ea"/>
              </a:rPr>
              <a:t> KẾT QUẢ</a:t>
            </a:r>
            <a:r>
              <a:rPr lang="en-US" altLang="en-US">
                <a:sym typeface="+mn-ea"/>
              </a:rPr>
              <a:t> NGHIÊN CỨU</a:t>
            </a:r>
            <a:endParaRPr lang="en-US"/>
          </a:p>
        </p:txBody>
      </p:sp>
      <p:sp>
        <p:nvSpPr>
          <p:cNvPr id="4" name="Text Box 3"/>
          <p:cNvSpPr txBox="1"/>
          <p:nvPr/>
        </p:nvSpPr>
        <p:spPr>
          <a:xfrm>
            <a:off x="1851025" y="1378585"/>
            <a:ext cx="5080000" cy="1414780"/>
          </a:xfrm>
          <a:prstGeom prst="rect">
            <a:avLst/>
          </a:prstGeom>
          <a:ln>
            <a:solidFill>
              <a:schemeClr val="accent1"/>
            </a:solidFill>
          </a:ln>
        </p:spPr>
        <p:txBody>
          <a:bodyPr>
            <a:spAutoFit/>
          </a:bodyPr>
          <a:p>
            <a:pPr>
              <a:spcAft>
                <a:spcPct val="0"/>
              </a:spcAft>
            </a:pPr>
            <a:r>
              <a:rPr sz="2200" b="1"/>
              <a:t>5.3. Hướng phát triển</a:t>
            </a:r>
            <a:endParaRPr sz="2200" b="1"/>
          </a:p>
          <a:p>
            <a:r>
              <a:rPr sz="1600"/>
              <a:t>Hệ thống có tiềm năng mở rộng theo ba giai đoạn: bổ sung thanh toán, SEO và AI ngắn hạn; phát triển mobile app và CRM trung hạn; mở rộng thành nền tảng đa nhà hàng, tích hợp AI nâng cao và IoT trong dài hạn.</a:t>
            </a:r>
            <a:endParaRPr sz="1600"/>
          </a:p>
        </p:txBody>
      </p:sp>
      <p:sp>
        <p:nvSpPr>
          <p:cNvPr id="5" name="Text Box 4"/>
          <p:cNvSpPr txBox="1"/>
          <p:nvPr/>
        </p:nvSpPr>
        <p:spPr>
          <a:xfrm>
            <a:off x="1851025" y="3597275"/>
            <a:ext cx="5080000" cy="1168400"/>
          </a:xfrm>
          <a:prstGeom prst="rect">
            <a:avLst/>
          </a:prstGeom>
          <a:ln>
            <a:solidFill>
              <a:schemeClr val="accent1"/>
            </a:solidFill>
          </a:ln>
        </p:spPr>
        <p:txBody>
          <a:bodyPr>
            <a:spAutoFit/>
          </a:bodyPr>
          <a:p>
            <a:pPr>
              <a:spcAft>
                <a:spcPct val="0"/>
              </a:spcAft>
            </a:pPr>
            <a:r>
              <a:rPr sz="2200" b="1"/>
              <a:t>5.4. Lời kết</a:t>
            </a:r>
            <a:endParaRPr sz="2200" b="1"/>
          </a:p>
          <a:p>
            <a:r>
              <a:rPr sz="1600"/>
              <a:t>Đồ án không chỉ hoàn thành mục tiêu học thuật mà còn tạo ra sản phẩm có giá trị thực tiễn cao, sẵn sàng triển khai trong môi trường kinh doanh nhà hàng hiện đại.</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TÀI LIỆU THAM </a:t>
            </a:r>
            <a:r>
              <a:rPr lang="vi-VN" altLang="en-US"/>
              <a:t>KHẢO</a:t>
            </a:r>
            <a:endParaRPr lang="vi-VN" altLang="en-US"/>
          </a:p>
        </p:txBody>
      </p:sp>
      <p:sp>
        <p:nvSpPr>
          <p:cNvPr id="6" name="Text Box 5"/>
          <p:cNvSpPr txBox="1"/>
          <p:nvPr/>
        </p:nvSpPr>
        <p:spPr>
          <a:xfrm>
            <a:off x="565785" y="1400175"/>
            <a:ext cx="8382000" cy="4399915"/>
          </a:xfrm>
          <a:prstGeom prst="rect">
            <a:avLst/>
          </a:prstGeom>
          <a:ln>
            <a:solidFill>
              <a:schemeClr val="accent1"/>
            </a:solidFill>
          </a:ln>
        </p:spPr>
        <p:txBody>
          <a:bodyPr wrap="square">
            <a:spAutoFit/>
          </a:bodyPr>
          <a:p>
            <a:pPr marL="0" indent="0"/>
            <a:r>
              <a:rPr sz="2000" b="0" i="0">
                <a:solidFill>
                  <a:schemeClr val="tx1"/>
                </a:solidFill>
                <a:latin typeface="Arial" panose="020B0604020202020204" pitchFamily="34" charset="0"/>
                <a:ea typeface="SegoeuiPc"/>
                <a:cs typeface="Arial" panose="020B0604020202020204" pitchFamily="34" charset="0"/>
              </a:rPr>
              <a:t>[1] Phạm Hữu Khang (2020), Giáo trình Phát triển ứng dụng Web, NXB Đại học Quốc gia TP.HCM.</a:t>
            </a:r>
            <a:endParaRPr sz="2000" b="0" i="0">
              <a:solidFill>
                <a:schemeClr val="tx1"/>
              </a:solidFill>
              <a:latin typeface="Arial" panose="020B0604020202020204" pitchFamily="34" charset="0"/>
              <a:ea typeface="SegoeuiPc"/>
              <a:cs typeface="Arial" panose="020B0604020202020204" pitchFamily="34" charset="0"/>
            </a:endParaRPr>
          </a:p>
          <a:p>
            <a:pPr marL="0" indent="0"/>
            <a:endParaRPr sz="2000" b="0" i="0">
              <a:solidFill>
                <a:schemeClr val="tx1"/>
              </a:solidFill>
              <a:latin typeface="Arial" panose="020B0604020202020204" pitchFamily="34" charset="0"/>
              <a:ea typeface="SegoeuiPc"/>
              <a:cs typeface="Arial" panose="020B0604020202020204" pitchFamily="34" charset="0"/>
            </a:endParaRPr>
          </a:p>
          <a:p>
            <a:pPr marL="0" indent="0"/>
            <a:r>
              <a:rPr sz="2000" b="0" i="0">
                <a:solidFill>
                  <a:schemeClr val="tx1"/>
                </a:solidFill>
                <a:latin typeface="Arial" panose="020B0604020202020204" pitchFamily="34" charset="0"/>
                <a:ea typeface="SegoeuiPc"/>
                <a:cs typeface="Arial" panose="020B0604020202020204" pitchFamily="34" charset="0"/>
              </a:rPr>
              <a:t> [2] Nguyễn Văn Vỵ (2019), Phân tích và thiết kế hệ thống thông tin, NXB Giáo dục Việt Nam.</a:t>
            </a:r>
            <a:endParaRPr sz="2000" b="0" i="0">
              <a:solidFill>
                <a:schemeClr val="tx1"/>
              </a:solidFill>
              <a:latin typeface="Arial" panose="020B0604020202020204" pitchFamily="34" charset="0"/>
              <a:ea typeface="SegoeuiPc"/>
              <a:cs typeface="Arial" panose="020B0604020202020204" pitchFamily="34" charset="0"/>
            </a:endParaRPr>
          </a:p>
          <a:p>
            <a:pPr marL="0" indent="0"/>
            <a:endParaRPr sz="2000" b="0" i="0">
              <a:solidFill>
                <a:schemeClr val="tx1"/>
              </a:solidFill>
              <a:latin typeface="Arial" panose="020B0604020202020204" pitchFamily="34" charset="0"/>
              <a:ea typeface="SegoeuiPc"/>
              <a:cs typeface="Arial" panose="020B0604020202020204" pitchFamily="34" charset="0"/>
            </a:endParaRPr>
          </a:p>
          <a:p>
            <a:pPr marL="0" indent="0"/>
            <a:r>
              <a:rPr sz="2000" b="0" i="0">
                <a:solidFill>
                  <a:schemeClr val="tx1"/>
                </a:solidFill>
                <a:latin typeface="Arial" panose="020B0604020202020204" pitchFamily="34" charset="0"/>
                <a:ea typeface="SegoeuiPc"/>
                <a:cs typeface="Arial" panose="020B0604020202020204" pitchFamily="34" charset="0"/>
              </a:rPr>
              <a:t> [3] Đặng Văn Đức (2021), Cơ sở dữ liệu – Lý thuyết và thực hành, NXB Khoa học và Kỹ thuật.</a:t>
            </a:r>
            <a:endParaRPr sz="2000" b="0" i="0">
              <a:solidFill>
                <a:schemeClr val="tx1"/>
              </a:solidFill>
              <a:latin typeface="Arial" panose="020B0604020202020204" pitchFamily="34" charset="0"/>
              <a:ea typeface="SegoeuiPc"/>
              <a:cs typeface="Arial" panose="020B0604020202020204" pitchFamily="34" charset="0"/>
            </a:endParaRPr>
          </a:p>
          <a:p>
            <a:pPr marL="0" indent="0"/>
            <a:endParaRPr sz="2000" b="0" i="0">
              <a:solidFill>
                <a:schemeClr val="tx1"/>
              </a:solidFill>
              <a:latin typeface="Arial" panose="020B0604020202020204" pitchFamily="34" charset="0"/>
              <a:ea typeface="SegoeuiPc"/>
              <a:cs typeface="Arial" panose="020B0604020202020204" pitchFamily="34" charset="0"/>
            </a:endParaRPr>
          </a:p>
          <a:p>
            <a:pPr marL="0" indent="0"/>
            <a:r>
              <a:rPr sz="2000" b="0" i="0">
                <a:solidFill>
                  <a:schemeClr val="tx1"/>
                </a:solidFill>
                <a:latin typeface="Arial" panose="020B0604020202020204" pitchFamily="34" charset="0"/>
                <a:ea typeface="SegoeuiPc"/>
                <a:cs typeface="Arial" panose="020B0604020202020204" pitchFamily="34" charset="0"/>
              </a:rPr>
              <a:t> [4] Trần Đình Quế (2020), Nhập môn Công nghệ phần mềm, NXB Giáo dục Việt Nam. </a:t>
            </a:r>
            <a:endParaRPr sz="2000" b="0" i="0">
              <a:solidFill>
                <a:schemeClr val="tx1"/>
              </a:solidFill>
              <a:latin typeface="Arial" panose="020B0604020202020204" pitchFamily="34" charset="0"/>
              <a:ea typeface="SegoeuiPc"/>
              <a:cs typeface="Arial" panose="020B0604020202020204" pitchFamily="34" charset="0"/>
            </a:endParaRPr>
          </a:p>
          <a:p>
            <a:pPr marL="0" indent="0"/>
            <a:endParaRPr sz="2000" b="0" i="0">
              <a:solidFill>
                <a:schemeClr val="tx1"/>
              </a:solidFill>
              <a:latin typeface="Arial" panose="020B0604020202020204" pitchFamily="34" charset="0"/>
              <a:ea typeface="SegoeuiPc"/>
              <a:cs typeface="Arial" panose="020B0604020202020204" pitchFamily="34" charset="0"/>
            </a:endParaRPr>
          </a:p>
          <a:p>
            <a:pPr marL="0" indent="0"/>
            <a:r>
              <a:rPr sz="2000" b="0" i="0">
                <a:solidFill>
                  <a:schemeClr val="tx1"/>
                </a:solidFill>
                <a:latin typeface="Arial" panose="020B0604020202020204" pitchFamily="34" charset="0"/>
                <a:ea typeface="SegoeuiPc"/>
                <a:cs typeface="Arial" panose="020B0604020202020204" pitchFamily="34" charset="0"/>
              </a:rPr>
              <a:t>[5] Lê Văn Vinh (2022), JavaScript từ cơ bản đến nâng cao, NXB Thông tin và Truyền thông.</a:t>
            </a:r>
            <a:endParaRPr sz="2000" b="0" i="0">
              <a:solidFill>
                <a:schemeClr val="tx1"/>
              </a:solidFill>
              <a:latin typeface="Arial" panose="020B0604020202020204" pitchFamily="34" charset="0"/>
              <a:ea typeface="SegoeuiPc"/>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LỜI </a:t>
            </a:r>
            <a:r>
              <a:rPr lang="vi-VN" altLang="en-US"/>
              <a:t>CHÀO</a:t>
            </a:r>
            <a:endParaRPr lang="vi-VN" altLang="en-US"/>
          </a:p>
        </p:txBody>
      </p:sp>
      <p:sp>
        <p:nvSpPr>
          <p:cNvPr id="4" name="Text Box 3"/>
          <p:cNvSpPr txBox="1"/>
          <p:nvPr/>
        </p:nvSpPr>
        <p:spPr>
          <a:xfrm>
            <a:off x="466725" y="2016760"/>
            <a:ext cx="8480425" cy="1938020"/>
          </a:xfrm>
          <a:prstGeom prst="rect">
            <a:avLst/>
          </a:prstGeom>
        </p:spPr>
        <p:txBody>
          <a:bodyPr wrap="square">
            <a:spAutoFit/>
          </a:bodyPr>
          <a:p>
            <a:r>
              <a:rPr sz="2400"/>
              <a:t>Hành trình nào rồi cũng đến lúc khép lại. Xin gửi lời tạm biệt nhẹ nhàng như một buổi chiều miền Tây lộng gió. Cảm ơn vì đã đồng hành, đã lắng nghe và chạm vào những dòng chữ mang hơi thở của công nghệ và ẩm thực. Hẹn gặp lại ở một chặng đường mới — nơi những ý tưởng tiếp tục nảy mầm và tỏa hương.</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TÓM TẮT ĐỒ ÁN CHUYÊN </a:t>
            </a:r>
            <a:r>
              <a:rPr lang="vi-VN" altLang="en-US" u="heavy"/>
              <a:t>NGÀNH</a:t>
            </a:r>
            <a:endParaRPr lang="vi-VN" altLang="en-US"/>
          </a:p>
        </p:txBody>
      </p:sp>
      <p:sp>
        <p:nvSpPr>
          <p:cNvPr id="3" name="Content Placeholder 2"/>
          <p:cNvSpPr>
            <a:spLocks noGrp="1"/>
          </p:cNvSpPr>
          <p:nvPr>
            <p:ph idx="1"/>
          </p:nvPr>
        </p:nvSpPr>
        <p:spPr>
          <a:xfrm>
            <a:off x="605790" y="1165860"/>
            <a:ext cx="8229600" cy="4525963"/>
          </a:xfrm>
        </p:spPr>
        <p:txBody>
          <a:bodyPr>
            <a:normAutofit fontScale="90000"/>
          </a:bodyPr>
          <a:p>
            <a:pPr marL="0" indent="0">
              <a:buNone/>
            </a:pPr>
            <a:endParaRPr lang="en-US" altLang="en-US"/>
          </a:p>
          <a:p>
            <a:pPr marL="0" indent="457200">
              <a:buNone/>
            </a:pPr>
            <a:r>
              <a:rPr lang="en-US" altLang="en-US"/>
              <a:t>Website </a:t>
            </a:r>
            <a:r>
              <a:rPr lang="en-US" altLang="en-US">
                <a:solidFill>
                  <a:srgbClr val="FF0000"/>
                </a:solidFill>
              </a:rPr>
              <a:t>Nhà hàng Ẩm thực Ph</a:t>
            </a:r>
            <a:r>
              <a:rPr lang="" altLang="en-US">
                <a:solidFill>
                  <a:srgbClr val="FF0000"/>
                </a:solidFill>
              </a:rPr>
              <a:t>ư</a:t>
            </a:r>
            <a:r>
              <a:rPr lang="en-US" altLang="en-US">
                <a:solidFill>
                  <a:srgbClr val="FF0000"/>
                </a:solidFill>
              </a:rPr>
              <a:t>ơng Nam – V</a:t>
            </a:r>
            <a:r>
              <a:rPr lang="" altLang="en-US">
                <a:solidFill>
                  <a:srgbClr val="FF0000"/>
                </a:solidFill>
              </a:rPr>
              <a:t>ĩ</a:t>
            </a:r>
            <a:r>
              <a:rPr lang="en-US" altLang="en-US">
                <a:solidFill>
                  <a:srgbClr val="FF0000"/>
                </a:solidFill>
              </a:rPr>
              <a:t>nh Long</a:t>
            </a:r>
            <a:r>
              <a:rPr lang="en-US" altLang="en-US"/>
              <a:t> là không gian số tái hiện tinh thần và h</a:t>
            </a:r>
            <a:r>
              <a:rPr lang="" altLang="en-US"/>
              <a:t>ư</a:t>
            </a:r>
            <a:r>
              <a:rPr lang="en-US" altLang="en-US"/>
              <a:t>ơng vị miền Tây bằng ngôn ngữ công nghệ hiện </a:t>
            </a:r>
            <a:r>
              <a:rPr lang="" altLang="en-US"/>
              <a:t>đ</a:t>
            </a:r>
            <a:r>
              <a:rPr lang="en-US" altLang="en-US"/>
              <a:t>ại. Hệ thống vừa giới thiệu thực </a:t>
            </a:r>
            <a:r>
              <a:rPr lang="" altLang="en-US"/>
              <a:t>đ</a:t>
            </a:r>
            <a:r>
              <a:rPr lang="en-US" altLang="en-US"/>
              <a:t>ơn </a:t>
            </a:r>
            <a:r>
              <a:rPr lang="" altLang="en-US"/>
              <a:t>đ</a:t>
            </a:r>
            <a:r>
              <a:rPr lang="en-US" altLang="en-US"/>
              <a:t>ặc sản qua hình ảnh sinh </a:t>
            </a:r>
            <a:r>
              <a:rPr lang="" altLang="en-US"/>
              <a:t>đ</a:t>
            </a:r>
            <a:r>
              <a:rPr lang="en-US" altLang="en-US"/>
              <a:t>ộng, vừa hỗ trợ </a:t>
            </a:r>
            <a:r>
              <a:rPr lang="" altLang="en-US"/>
              <a:t>đ</a:t>
            </a:r>
            <a:r>
              <a:rPr lang="en-US" altLang="en-US"/>
              <a:t>ặt bàn, </a:t>
            </a:r>
            <a:r>
              <a:rPr lang="" altLang="en-US"/>
              <a:t>đ</a:t>
            </a:r>
            <a:r>
              <a:rPr lang="en-US" altLang="en-US"/>
              <a:t>ặt món trực tuyến và quản l</a:t>
            </a:r>
            <a:r>
              <a:rPr lang="" altLang="en-US"/>
              <a:t>ý</a:t>
            </a:r>
            <a:r>
              <a:rPr lang="en-US" altLang="en-US"/>
              <a:t> vận hành hiệu quả. Giao diện </a:t>
            </a:r>
            <a:r>
              <a:rPr lang="" altLang="en-US"/>
              <a:t>đư</a:t>
            </a:r>
            <a:r>
              <a:rPr lang="en-US" altLang="en-US"/>
              <a:t>ợc xây dựng với HTML, CSS, JavaScript, Tailwind CSS và GSAP cho trải nghiệm m</a:t>
            </a:r>
            <a:r>
              <a:rPr lang="" altLang="en-US"/>
              <a:t>ư</a:t>
            </a:r>
            <a:r>
              <a:rPr lang="en-US" altLang="en-US"/>
              <a:t>ợt mà trên mọi thiết bị; backend sử dụng Node.js, Express.js, MySQL, xác thực JWT và gửi email bằng Nodemailer. Dự án không chỉ phục vụ hoạt </a:t>
            </a:r>
            <a:r>
              <a:rPr lang="" altLang="en-US"/>
              <a:t>đ</a:t>
            </a:r>
            <a:r>
              <a:rPr lang="en-US" altLang="en-US"/>
              <a:t>ộng nhà hàng mà còn thể hiện t</a:t>
            </a:r>
            <a:r>
              <a:rPr lang="" altLang="en-US"/>
              <a:t>ư</a:t>
            </a:r>
            <a:r>
              <a:rPr lang="en-US" altLang="en-US"/>
              <a:t> duy thiết kế, n</a:t>
            </a:r>
            <a:r>
              <a:rPr lang="" altLang="en-US"/>
              <a:t>ă</a:t>
            </a:r>
            <a:r>
              <a:rPr lang="en-US" altLang="en-US"/>
              <a:t>ng lực lập trình và khát vọng kết nối ẩm thực truyền thống với công nghệ số của sinh viên CNTT.</a:t>
            </a:r>
            <a:endParaRPr lang="en-US" altLang="en-US"/>
          </a:p>
          <a:p>
            <a:pPr marL="0" indent="0">
              <a:buNone/>
            </a:pP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MỞ </a:t>
            </a:r>
            <a:r>
              <a:rPr lang="vi-VN" altLang="en-US"/>
              <a:t>ĐẦU</a:t>
            </a:r>
            <a:endParaRPr lang="vi-VN" altLang="en-US"/>
          </a:p>
        </p:txBody>
      </p:sp>
      <p:sp>
        <p:nvSpPr>
          <p:cNvPr id="4" name="Text Box 3"/>
          <p:cNvSpPr txBox="1"/>
          <p:nvPr/>
        </p:nvSpPr>
        <p:spPr>
          <a:xfrm>
            <a:off x="270510" y="1199515"/>
            <a:ext cx="2938145" cy="3046095"/>
          </a:xfrm>
          <a:prstGeom prst="rect">
            <a:avLst/>
          </a:prstGeom>
          <a:ln>
            <a:solidFill>
              <a:schemeClr val="accent1"/>
            </a:solidFill>
          </a:ln>
        </p:spPr>
        <p:txBody>
          <a:bodyPr wrap="square">
            <a:spAutoFit/>
          </a:bodyPr>
          <a:p>
            <a:r>
              <a:rPr lang="en-US" altLang="en-US" sz="1600" b="1"/>
              <a:t>1. L</a:t>
            </a:r>
            <a:r>
              <a:rPr lang="" altLang="en-US" sz="1600" b="1"/>
              <a:t>ý</a:t>
            </a:r>
            <a:r>
              <a:rPr lang="en-US" altLang="en-US" sz="1600" b="1"/>
              <a:t> do chọn </a:t>
            </a:r>
            <a:r>
              <a:rPr lang="" altLang="en-US" sz="1600" b="1"/>
              <a:t>đ</a:t>
            </a:r>
            <a:r>
              <a:rPr lang="en-US" altLang="en-US" sz="1600" b="1"/>
              <a:t>ề tài</a:t>
            </a:r>
            <a:endParaRPr lang="en-US" altLang="en-US" sz="1600" b="1"/>
          </a:p>
          <a:p>
            <a:r>
              <a:rPr lang="vi-VN" altLang="en-US" sz="1600"/>
              <a:t>  </a:t>
            </a:r>
            <a:r>
              <a:rPr lang="en-US" altLang="en-US" sz="1600"/>
              <a:t>Ngành ẩm thực </a:t>
            </a:r>
            <a:r>
              <a:rPr lang="" altLang="en-US" sz="1600"/>
              <a:t>đ</a:t>
            </a:r>
            <a:r>
              <a:rPr lang="en-US" altLang="en-US" sz="1600"/>
              <a:t>ang chuyển mình mạnh mẽ theo xu h</a:t>
            </a:r>
            <a:r>
              <a:rPr lang="" altLang="en-US" sz="1600"/>
              <a:t>ư</a:t>
            </a:r>
            <a:r>
              <a:rPr lang="en-US" altLang="en-US" sz="1600"/>
              <a:t>ớng số hóa, trong khi nhiều nhà hàng </a:t>
            </a:r>
            <a:r>
              <a:rPr lang="" altLang="en-US" sz="1600"/>
              <a:t>đ</a:t>
            </a:r>
            <a:r>
              <a:rPr lang="en-US" altLang="en-US" sz="1600"/>
              <a:t>ịa ph</a:t>
            </a:r>
            <a:r>
              <a:rPr lang="" altLang="en-US" sz="1600"/>
              <a:t>ư</a:t>
            </a:r>
            <a:r>
              <a:rPr lang="en-US" altLang="en-US" sz="1600"/>
              <a:t>ơng tại miền Tây vẫn thiếu nền tảng trực tuyến chuyên nghiệp. </a:t>
            </a:r>
            <a:r>
              <a:rPr lang="" altLang="en-US" sz="1600"/>
              <a:t>Đ</a:t>
            </a:r>
            <a:r>
              <a:rPr lang="en-US" altLang="en-US" sz="1600"/>
              <a:t>ề tài </a:t>
            </a:r>
            <a:r>
              <a:rPr lang="" altLang="en-US" sz="1600"/>
              <a:t>đư</a:t>
            </a:r>
            <a:r>
              <a:rPr lang="en-US" altLang="en-US" sz="1600"/>
              <a:t>ợc chọn nhằm </a:t>
            </a:r>
            <a:r>
              <a:rPr lang="" altLang="en-US" sz="1600"/>
              <a:t>đ</a:t>
            </a:r>
            <a:r>
              <a:rPr lang="en-US" altLang="en-US" sz="1600"/>
              <a:t>áp ứng nhu cầu thực tế của nhà hàng, quảng bá ẩm thực V</a:t>
            </a:r>
            <a:r>
              <a:rPr lang="" altLang="en-US" sz="1600"/>
              <a:t>ĩ</a:t>
            </a:r>
            <a:r>
              <a:rPr lang="en-US" altLang="en-US" sz="1600"/>
              <a:t>nh Long và tạo cơ hội vận dụng kiến thức lập trình web vào sản phẩm thực tiễn.</a:t>
            </a:r>
            <a:endParaRPr lang="en-US" altLang="en-US" sz="1600"/>
          </a:p>
        </p:txBody>
      </p:sp>
      <p:sp>
        <p:nvSpPr>
          <p:cNvPr id="5" name="Text Box 4"/>
          <p:cNvSpPr txBox="1"/>
          <p:nvPr/>
        </p:nvSpPr>
        <p:spPr>
          <a:xfrm>
            <a:off x="3369945" y="1199515"/>
            <a:ext cx="2404110" cy="3094355"/>
          </a:xfrm>
          <a:prstGeom prst="rect">
            <a:avLst/>
          </a:prstGeom>
          <a:ln>
            <a:solidFill>
              <a:schemeClr val="accent1"/>
            </a:solidFill>
          </a:ln>
        </p:spPr>
        <p:txBody>
          <a:bodyPr wrap="square">
            <a:noAutofit/>
          </a:bodyPr>
          <a:p>
            <a:r>
              <a:rPr sz="1600" b="1"/>
              <a:t>2. Mục tiêu nghiên cứu</a:t>
            </a:r>
            <a:endParaRPr sz="1600" b="1"/>
          </a:p>
          <a:p>
            <a:r>
              <a:rPr sz="1600"/>
              <a:t> </a:t>
            </a:r>
            <a:r>
              <a:rPr lang="vi-VN" sz="1600"/>
              <a:t> </a:t>
            </a:r>
            <a:r>
              <a:rPr sz="1600"/>
              <a:t>Xây dựng website quản lý Nhà hàng Ẩm thực Phương Nam – Vĩnh Long với đầy đủ chức năng hỗ trợ kinh doanh, giao diện thân thiện, hệ thống xử lý đặt bàn – đặt món hiệu quả, đảm bảo bảo mật và trải nghiệm người dùng ổn định.</a:t>
            </a:r>
            <a:endParaRPr sz="1600"/>
          </a:p>
        </p:txBody>
      </p:sp>
      <p:sp>
        <p:nvSpPr>
          <p:cNvPr id="6" name="Text Box 5"/>
          <p:cNvSpPr txBox="1"/>
          <p:nvPr/>
        </p:nvSpPr>
        <p:spPr>
          <a:xfrm>
            <a:off x="5935345" y="1199515"/>
            <a:ext cx="2842260" cy="3093720"/>
          </a:xfrm>
          <a:prstGeom prst="rect">
            <a:avLst/>
          </a:prstGeom>
          <a:ln>
            <a:solidFill>
              <a:schemeClr val="accent1"/>
            </a:solidFill>
          </a:ln>
        </p:spPr>
        <p:txBody>
          <a:bodyPr wrap="square">
            <a:noAutofit/>
          </a:bodyPr>
          <a:p>
            <a:r>
              <a:rPr sz="1600" b="1"/>
              <a:t>3. Nội dung nghiên cứu</a:t>
            </a:r>
            <a:endParaRPr sz="1600" b="1"/>
          </a:p>
          <a:p>
            <a:r>
              <a:rPr sz="1600"/>
              <a:t> </a:t>
            </a:r>
            <a:r>
              <a:rPr lang="vi-VN" sz="1600"/>
              <a:t>  </a:t>
            </a:r>
            <a:r>
              <a:rPr sz="1600"/>
              <a:t>Nghiên cứu các công nghệ web hiện đại như HTML, CSS, JavaScript, NodeJS, ExpressJS, MySQL; thiết kế API RESTful, cơ sở dữ liệu, kiến trúc hệ thống và giao diện UI/UX.</a:t>
            </a:r>
            <a:endParaRPr sz="1600"/>
          </a:p>
        </p:txBody>
      </p:sp>
      <p:sp>
        <p:nvSpPr>
          <p:cNvPr id="7" name="Text Box 6"/>
          <p:cNvSpPr txBox="1"/>
          <p:nvPr/>
        </p:nvSpPr>
        <p:spPr>
          <a:xfrm>
            <a:off x="270510" y="4359275"/>
            <a:ext cx="3888740" cy="1814830"/>
          </a:xfrm>
          <a:prstGeom prst="rect">
            <a:avLst/>
          </a:prstGeom>
          <a:ln>
            <a:solidFill>
              <a:schemeClr val="accent1"/>
            </a:solidFill>
          </a:ln>
        </p:spPr>
        <p:txBody>
          <a:bodyPr wrap="square">
            <a:spAutoFit/>
          </a:bodyPr>
          <a:p>
            <a:r>
              <a:rPr sz="1600" b="1"/>
              <a:t>4. Đối tượng và phạm vi nghiên cứu</a:t>
            </a:r>
            <a:endParaRPr sz="1600" b="1"/>
          </a:p>
          <a:p>
            <a:r>
              <a:rPr lang="vi-VN" sz="1600"/>
              <a:t>- </a:t>
            </a:r>
            <a:r>
              <a:rPr sz="1600"/>
              <a:t>Đối tượng là website quản lý nhà hàng fullstack, tập trung vào các nghiệp vụ đặt bàn, đặt món và quản lý đơn hàng. </a:t>
            </a:r>
            <a:endParaRPr sz="1600"/>
          </a:p>
          <a:p>
            <a:r>
              <a:rPr lang="vi-VN" sz="1600"/>
              <a:t>- </a:t>
            </a:r>
            <a:r>
              <a:rPr sz="1600"/>
              <a:t>Phạm vi áp dụng cho Nhà hàng Ẩm thực Phương Nam tại Vĩnh Long với các chức năng quản trị và đặt món trực tuyến cơ bản.</a:t>
            </a:r>
            <a:endParaRPr sz="1600"/>
          </a:p>
        </p:txBody>
      </p:sp>
      <p:sp>
        <p:nvSpPr>
          <p:cNvPr id="8" name="Text Box 7"/>
          <p:cNvSpPr txBox="1"/>
          <p:nvPr/>
        </p:nvSpPr>
        <p:spPr>
          <a:xfrm>
            <a:off x="4232275" y="4359275"/>
            <a:ext cx="3357880" cy="1814195"/>
          </a:xfrm>
          <a:prstGeom prst="rect">
            <a:avLst/>
          </a:prstGeom>
          <a:ln>
            <a:solidFill>
              <a:schemeClr val="accent1"/>
            </a:solidFill>
          </a:ln>
        </p:spPr>
        <p:txBody>
          <a:bodyPr wrap="square">
            <a:noAutofit/>
          </a:bodyPr>
          <a:p>
            <a:r>
              <a:rPr sz="1600" b="1"/>
              <a:t>5. Phương pháp nghiên cứu</a:t>
            </a:r>
            <a:endParaRPr sz="1600" b="1"/>
          </a:p>
          <a:p>
            <a:r>
              <a:rPr sz="1600"/>
              <a:t> </a:t>
            </a:r>
            <a:r>
              <a:rPr lang="vi-VN" sz="1600"/>
              <a:t>- </a:t>
            </a:r>
            <a:r>
              <a:rPr sz="1600"/>
              <a:t>Sử dụng phương pháp nghiên cứu tài liệu, tham khảo các website nhà hàng thực tế, nghiên cứu framework và thư viện giao diện, kết hợp áp dụng các chuẩn API RESTful và bảo mật web.</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CHƯƠNG 1: TỔNG </a:t>
            </a:r>
            <a:r>
              <a:rPr lang="vi-VN" altLang="en-US"/>
              <a:t>QUAN</a:t>
            </a:r>
            <a:endParaRPr lang="vi-VN" altLang="en-US"/>
          </a:p>
        </p:txBody>
      </p:sp>
      <p:sp>
        <p:nvSpPr>
          <p:cNvPr id="4" name="Text Box 3"/>
          <p:cNvSpPr txBox="1"/>
          <p:nvPr/>
        </p:nvSpPr>
        <p:spPr>
          <a:xfrm>
            <a:off x="503555" y="1254125"/>
            <a:ext cx="2786380" cy="2553335"/>
          </a:xfrm>
          <a:prstGeom prst="rect">
            <a:avLst/>
          </a:prstGeom>
          <a:ln>
            <a:solidFill>
              <a:schemeClr val="accent1"/>
            </a:solidFill>
          </a:ln>
        </p:spPr>
        <p:txBody>
          <a:bodyPr wrap="square">
            <a:spAutoFit/>
          </a:bodyPr>
          <a:p>
            <a:r>
              <a:rPr sz="1600" b="1"/>
              <a:t>1.1. Bối cảnh và tính cấp thiết</a:t>
            </a:r>
            <a:endParaRPr sz="1600" b="1"/>
          </a:p>
          <a:p>
            <a:r>
              <a:rPr sz="1600"/>
              <a:t> </a:t>
            </a:r>
            <a:r>
              <a:rPr lang="vi-VN" sz="1600"/>
              <a:t>  </a:t>
            </a:r>
            <a:r>
              <a:rPr sz="1600"/>
              <a:t>Sự phát triển của Internet khiến website trở thành công cụ thiết yếu trong kinh doanh nhà hàng. Việc xây dựng website cho Nhà hàng Ẩm thực Phương Nam giúp quảng bá ẩm thực miền Tây và đáp ứng nhu cầu đặt bàn, đặt món trực tuyến của khách hàng hiện đại.</a:t>
            </a:r>
            <a:endParaRPr sz="1600"/>
          </a:p>
        </p:txBody>
      </p:sp>
      <p:sp>
        <p:nvSpPr>
          <p:cNvPr id="5" name="Text Box 4"/>
          <p:cNvSpPr txBox="1"/>
          <p:nvPr/>
        </p:nvSpPr>
        <p:spPr>
          <a:xfrm>
            <a:off x="3675380" y="1254125"/>
            <a:ext cx="2298700" cy="2553335"/>
          </a:xfrm>
          <a:prstGeom prst="rect">
            <a:avLst/>
          </a:prstGeom>
          <a:ln>
            <a:solidFill>
              <a:schemeClr val="accent1"/>
            </a:solidFill>
          </a:ln>
        </p:spPr>
        <p:txBody>
          <a:bodyPr wrap="square">
            <a:spAutoFit/>
          </a:bodyPr>
          <a:p>
            <a:r>
              <a:rPr sz="1600" b="1"/>
              <a:t>1.2. Phạm vi và trọng tâm nghiên cứu</a:t>
            </a:r>
            <a:endParaRPr sz="1600" b="1"/>
          </a:p>
          <a:p>
            <a:r>
              <a:rPr sz="1600"/>
              <a:t> </a:t>
            </a:r>
            <a:r>
              <a:rPr lang="vi-VN" sz="1600"/>
              <a:t> </a:t>
            </a:r>
            <a:r>
              <a:rPr sz="1600"/>
              <a:t>Đề tài tập trung xây dựng website fullstack gồm frontend và backend, nhằm tối ưu giao diện, trải nghiệm người dùng, tỷ lệ đặt bàn – đặt món và hiệu quả quản lý nhà hàng.</a:t>
            </a:r>
            <a:endParaRPr sz="1600"/>
          </a:p>
        </p:txBody>
      </p:sp>
      <p:sp>
        <p:nvSpPr>
          <p:cNvPr id="6" name="Text Box 5"/>
          <p:cNvSpPr txBox="1"/>
          <p:nvPr/>
        </p:nvSpPr>
        <p:spPr>
          <a:xfrm>
            <a:off x="6445885" y="1254125"/>
            <a:ext cx="2193925" cy="2553335"/>
          </a:xfrm>
          <a:prstGeom prst="rect">
            <a:avLst/>
          </a:prstGeom>
          <a:ln>
            <a:solidFill>
              <a:schemeClr val="accent1"/>
            </a:solidFill>
          </a:ln>
        </p:spPr>
        <p:txBody>
          <a:bodyPr wrap="square">
            <a:spAutoFit/>
          </a:bodyPr>
          <a:p>
            <a:r>
              <a:rPr sz="1600" b="1"/>
              <a:t>1.3. Các thành phần chính của nghiên cứu</a:t>
            </a:r>
            <a:endParaRPr sz="1600" b="1"/>
          </a:p>
          <a:p>
            <a:r>
              <a:rPr sz="1600"/>
              <a:t> </a:t>
            </a:r>
            <a:r>
              <a:rPr lang="vi-VN" sz="1600"/>
              <a:t> </a:t>
            </a:r>
            <a:r>
              <a:rPr sz="1600"/>
              <a:t>Nghiên cứu tập trung phân tích nhu cầu, bản sắc ẩm thực miền Tây và nhóm khách hàng mục tiêu để định hướng thiết kế giao diện, nội dung và chức năng website phù hợp.</a:t>
            </a:r>
            <a:endParaRPr sz="1600"/>
          </a:p>
        </p:txBody>
      </p:sp>
      <p:sp>
        <p:nvSpPr>
          <p:cNvPr id="7" name="Text Box 6"/>
          <p:cNvSpPr txBox="1"/>
          <p:nvPr/>
        </p:nvSpPr>
        <p:spPr>
          <a:xfrm>
            <a:off x="503555" y="3911600"/>
            <a:ext cx="2790190" cy="2268220"/>
          </a:xfrm>
          <a:prstGeom prst="rect">
            <a:avLst/>
          </a:prstGeom>
          <a:ln>
            <a:solidFill>
              <a:schemeClr val="accent1"/>
            </a:solidFill>
          </a:ln>
        </p:spPr>
        <p:txBody>
          <a:bodyPr wrap="square">
            <a:noAutofit/>
          </a:bodyPr>
          <a:p>
            <a:r>
              <a:rPr sz="1600" b="1"/>
              <a:t>1.</a:t>
            </a:r>
            <a:r>
              <a:rPr lang="vi-VN" sz="1600" b="1"/>
              <a:t>4</a:t>
            </a:r>
            <a:r>
              <a:rPr sz="1600" b="1"/>
              <a:t>. Lựa chọn công nghệ phù hợp</a:t>
            </a:r>
            <a:endParaRPr sz="1600" b="1"/>
          </a:p>
          <a:p>
            <a:r>
              <a:rPr sz="1600"/>
              <a:t> </a:t>
            </a:r>
            <a:r>
              <a:rPr lang="vi-VN" sz="1600"/>
              <a:t> </a:t>
            </a:r>
            <a:r>
              <a:rPr sz="1600"/>
              <a:t>Website được xây dựng bằng HTML, CSS, Tailwind CSS, JavaScript, GSAP ở frontend và NodeJS, ExpressJS, MySQL, JWT, Nodemailer ở backend, đảm bảo hiệu năng, bảo mật và khả năng mở rộng.</a:t>
            </a:r>
            <a:endParaRPr sz="1600"/>
          </a:p>
        </p:txBody>
      </p:sp>
      <p:sp>
        <p:nvSpPr>
          <p:cNvPr id="8" name="Text Box 7"/>
          <p:cNvSpPr txBox="1"/>
          <p:nvPr/>
        </p:nvSpPr>
        <p:spPr>
          <a:xfrm>
            <a:off x="3675380" y="3912235"/>
            <a:ext cx="2284730" cy="2267585"/>
          </a:xfrm>
          <a:prstGeom prst="rect">
            <a:avLst/>
          </a:prstGeom>
          <a:ln>
            <a:solidFill>
              <a:schemeClr val="accent1"/>
            </a:solidFill>
          </a:ln>
        </p:spPr>
        <p:txBody>
          <a:bodyPr wrap="square">
            <a:noAutofit/>
          </a:bodyPr>
          <a:p>
            <a:r>
              <a:rPr sz="1600" b="1"/>
              <a:t>1.</a:t>
            </a:r>
            <a:r>
              <a:rPr lang="vi-VN" sz="1600" b="1"/>
              <a:t>5</a:t>
            </a:r>
            <a:r>
              <a:rPr sz="1600" b="1"/>
              <a:t>. Phương pháp nghiên cứu</a:t>
            </a:r>
            <a:endParaRPr sz="1600" b="1"/>
          </a:p>
          <a:p>
            <a:r>
              <a:rPr sz="1600"/>
              <a:t> Đề tài sử dụng phương pháp nghiên cứu tài liệu, phân tích các website nhà hàng hiện có để học hỏi thiết kế, chức năng và xu hướng UX/UI hiện đại.</a:t>
            </a:r>
            <a:endParaRPr sz="1600"/>
          </a:p>
        </p:txBody>
      </p:sp>
      <p:sp>
        <p:nvSpPr>
          <p:cNvPr id="9" name="Text Box 8"/>
          <p:cNvSpPr txBox="1"/>
          <p:nvPr/>
        </p:nvSpPr>
        <p:spPr>
          <a:xfrm>
            <a:off x="6445885" y="3912235"/>
            <a:ext cx="2198370" cy="2306955"/>
          </a:xfrm>
          <a:prstGeom prst="rect">
            <a:avLst/>
          </a:prstGeom>
          <a:ln>
            <a:solidFill>
              <a:schemeClr val="accent1"/>
            </a:solidFill>
          </a:ln>
        </p:spPr>
        <p:txBody>
          <a:bodyPr wrap="square">
            <a:spAutoFit/>
          </a:bodyPr>
          <a:p>
            <a:r>
              <a:rPr sz="1600" b="1"/>
              <a:t>1.</a:t>
            </a:r>
            <a:r>
              <a:rPr lang="vi-VN" sz="1600" b="1"/>
              <a:t>6</a:t>
            </a:r>
            <a:r>
              <a:rPr sz="1600" b="1"/>
              <a:t>. Đánh giá và cải thiện</a:t>
            </a:r>
            <a:endParaRPr sz="1600" b="1"/>
          </a:p>
          <a:p>
            <a:r>
              <a:rPr sz="1600"/>
              <a:t> </a:t>
            </a:r>
            <a:r>
              <a:rPr lang="vi-VN" sz="1600"/>
              <a:t> </a:t>
            </a:r>
            <a:r>
              <a:rPr sz="1600"/>
              <a:t>Sau triển khai thử nghiệm, website được đánh giá thông qua phản hồi người dùng và các chỉ số truy cập, từ đó liên tục tối ưu và hoàn thiện.</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CHƯƠNG 2: CƠ SỞ LÝ </a:t>
            </a:r>
            <a:r>
              <a:rPr lang="vi-VN" altLang="en-US"/>
              <a:t>THUYẾT</a:t>
            </a:r>
            <a:endParaRPr lang="vi-VN" altLang="en-US"/>
          </a:p>
        </p:txBody>
      </p:sp>
      <p:sp>
        <p:nvSpPr>
          <p:cNvPr id="4" name="Text Box 3"/>
          <p:cNvSpPr txBox="1"/>
          <p:nvPr/>
        </p:nvSpPr>
        <p:spPr>
          <a:xfrm>
            <a:off x="107950" y="1121410"/>
            <a:ext cx="3127375" cy="1383665"/>
          </a:xfrm>
          <a:prstGeom prst="rect">
            <a:avLst/>
          </a:prstGeom>
          <a:ln>
            <a:solidFill>
              <a:schemeClr val="accent1"/>
            </a:solidFill>
          </a:ln>
        </p:spPr>
        <p:txBody>
          <a:bodyPr wrap="square">
            <a:spAutoFit/>
          </a:bodyPr>
          <a:p>
            <a:pPr>
              <a:spcAft>
                <a:spcPct val="0"/>
              </a:spcAft>
            </a:pPr>
            <a:r>
              <a:rPr sz="1400" b="1"/>
              <a:t>2.1. Tổng quan về hệ thống web</a:t>
            </a:r>
            <a:endParaRPr sz="1400" b="1"/>
          </a:p>
          <a:p>
            <a:r>
              <a:rPr lang="vi-VN" sz="1400"/>
              <a:t> </a:t>
            </a:r>
            <a:r>
              <a:rPr sz="1400"/>
              <a:t>Hệ thống website nhà hàng được xây dựng theo kiến trúc Client–Server và mô hình MVC, đảm bảo tách biệt rõ giao diện, xử lý nghiệp vụ và dữ liệu, giúp hệ thống ổn định, dễ mở rộng và bảo trì.</a:t>
            </a:r>
            <a:endParaRPr sz="1400"/>
          </a:p>
        </p:txBody>
      </p:sp>
      <p:sp>
        <p:nvSpPr>
          <p:cNvPr id="5" name="Text Box 4"/>
          <p:cNvSpPr txBox="1"/>
          <p:nvPr/>
        </p:nvSpPr>
        <p:spPr>
          <a:xfrm>
            <a:off x="3336925" y="1121410"/>
            <a:ext cx="3042285" cy="1383665"/>
          </a:xfrm>
          <a:prstGeom prst="rect">
            <a:avLst/>
          </a:prstGeom>
          <a:ln>
            <a:solidFill>
              <a:schemeClr val="accent1"/>
            </a:solidFill>
          </a:ln>
        </p:spPr>
        <p:txBody>
          <a:bodyPr wrap="square">
            <a:spAutoFit/>
          </a:bodyPr>
          <a:p>
            <a:pPr>
              <a:spcAft>
                <a:spcPct val="0"/>
              </a:spcAft>
            </a:pPr>
            <a:r>
              <a:rPr sz="1400" b="1"/>
              <a:t>2.1.1. Kiến trúc Client–Server</a:t>
            </a:r>
            <a:endParaRPr sz="1400" b="1"/>
          </a:p>
          <a:p>
            <a:r>
              <a:rPr lang="vi-VN" sz="1400"/>
              <a:t> </a:t>
            </a:r>
            <a:r>
              <a:rPr sz="1400"/>
              <a:t>Client đảm nhiệm hiển thị và tương tác người dùng, server xử lý nghiệp vụ và truy vấn dữ liệu, hai phía giao tiếp thông qua HTTP/REST đảm bảo luồng dữ liệu nhất quán.</a:t>
            </a:r>
            <a:endParaRPr sz="1400"/>
          </a:p>
        </p:txBody>
      </p:sp>
      <p:sp>
        <p:nvSpPr>
          <p:cNvPr id="6" name="Text Box 5"/>
          <p:cNvSpPr txBox="1"/>
          <p:nvPr/>
        </p:nvSpPr>
        <p:spPr>
          <a:xfrm>
            <a:off x="6480810" y="1121410"/>
            <a:ext cx="2432685" cy="1383665"/>
          </a:xfrm>
          <a:prstGeom prst="rect">
            <a:avLst/>
          </a:prstGeom>
          <a:ln>
            <a:solidFill>
              <a:schemeClr val="accent1"/>
            </a:solidFill>
          </a:ln>
        </p:spPr>
        <p:txBody>
          <a:bodyPr wrap="square">
            <a:spAutoFit/>
          </a:bodyPr>
          <a:p>
            <a:pPr>
              <a:spcAft>
                <a:spcPct val="0"/>
              </a:spcAft>
            </a:pPr>
            <a:r>
              <a:rPr sz="1400" b="1"/>
              <a:t>2.1.2. Mô hình MVC</a:t>
            </a:r>
            <a:endParaRPr sz="1400" b="1"/>
          </a:p>
          <a:p>
            <a:r>
              <a:rPr sz="1400"/>
              <a:t>Mô hình MVC giúp tổ chức mã nguồn khoa học, trong đó Model quản lý dữ liệu, View hiển thị giao diện và Controller xử lý logic trung gian.</a:t>
            </a:r>
            <a:endParaRPr sz="1400"/>
          </a:p>
        </p:txBody>
      </p:sp>
      <p:sp>
        <p:nvSpPr>
          <p:cNvPr id="8" name="Text Box 7"/>
          <p:cNvSpPr txBox="1"/>
          <p:nvPr/>
        </p:nvSpPr>
        <p:spPr>
          <a:xfrm>
            <a:off x="107950" y="2647950"/>
            <a:ext cx="3127375" cy="2461260"/>
          </a:xfrm>
          <a:prstGeom prst="rect">
            <a:avLst/>
          </a:prstGeom>
          <a:ln>
            <a:solidFill>
              <a:schemeClr val="accent1"/>
            </a:solidFill>
          </a:ln>
        </p:spPr>
        <p:txBody>
          <a:bodyPr wrap="square">
            <a:spAutoFit/>
          </a:bodyPr>
          <a:p>
            <a:pPr>
              <a:spcAft>
                <a:spcPct val="0"/>
              </a:spcAft>
            </a:pPr>
            <a:r>
              <a:rPr sz="1400" b="1"/>
              <a:t>2.2. Công nghệ Frontend</a:t>
            </a:r>
            <a:endParaRPr sz="1400" b="1"/>
          </a:p>
          <a:p>
            <a:r>
              <a:rPr sz="1400"/>
              <a:t>Frontend được xây dựng nhằm tạo giao diện hiện đại, responsive và thân thiện với người dùng. HTML đảm nhiệm cấu trúc semantic và hỗ trợ SEO, CSS kết hợp Tailwind CSS giúp thiết kế bố cục gọn gàng, nhất quán và tối ưu hiển thị trên mọi thiết bị. JavaScript ES6+ xử lý tương tác động và giao tiếp API, trong khi GSAP tạo các hiệu ứng chuyển động mượt mà, nâng cao trải nghiệm người dùng.</a:t>
            </a:r>
            <a:endParaRPr sz="1400"/>
          </a:p>
        </p:txBody>
      </p:sp>
      <p:sp>
        <p:nvSpPr>
          <p:cNvPr id="9" name="Text Box 8"/>
          <p:cNvSpPr txBox="1"/>
          <p:nvPr/>
        </p:nvSpPr>
        <p:spPr>
          <a:xfrm>
            <a:off x="3336925" y="2647950"/>
            <a:ext cx="3042285" cy="2477770"/>
          </a:xfrm>
          <a:prstGeom prst="rect">
            <a:avLst/>
          </a:prstGeom>
          <a:ln>
            <a:solidFill>
              <a:schemeClr val="accent1"/>
            </a:solidFill>
          </a:ln>
        </p:spPr>
        <p:txBody>
          <a:bodyPr wrap="square">
            <a:noAutofit/>
          </a:bodyPr>
          <a:p>
            <a:pPr>
              <a:spcAft>
                <a:spcPct val="0"/>
              </a:spcAft>
            </a:pPr>
            <a:r>
              <a:rPr sz="1400" b="1"/>
              <a:t>2.3. Công nghệ Backend</a:t>
            </a:r>
            <a:endParaRPr lang="en-US" altLang="en-US" sz="1400"/>
          </a:p>
          <a:p>
            <a:r>
              <a:rPr lang="en-US" altLang="en-US" sz="1400"/>
              <a:t>Backend xử l</a:t>
            </a:r>
            <a:r>
              <a:rPr lang="" altLang="en-US" sz="1400"/>
              <a:t>ý</a:t>
            </a:r>
            <a:r>
              <a:rPr lang="en-US" altLang="en-US" sz="1400"/>
              <a:t> nghiệp vụ, quản l</a:t>
            </a:r>
            <a:r>
              <a:rPr lang="" altLang="en-US" sz="1400"/>
              <a:t>ý</a:t>
            </a:r>
            <a:r>
              <a:rPr lang="en-US" altLang="en-US" sz="1400"/>
              <a:t> dữ liệu và bảo mật hệ thống. NodeJS kết hợp ExpressJS dùng </a:t>
            </a:r>
            <a:r>
              <a:rPr lang="" altLang="en-US" sz="1400"/>
              <a:t>đ</a:t>
            </a:r>
            <a:r>
              <a:rPr lang="en-US" altLang="en-US" sz="1400"/>
              <a:t>ể xây dựng RESTful API hiệu n</a:t>
            </a:r>
            <a:r>
              <a:rPr lang="" altLang="en-US" sz="1400"/>
              <a:t>ă</a:t>
            </a:r>
            <a:r>
              <a:rPr lang="en-US" altLang="en-US" sz="1400"/>
              <a:t>ng cao, MySQL l</a:t>
            </a:r>
            <a:r>
              <a:rPr lang="" altLang="en-US" sz="1400"/>
              <a:t>ư</a:t>
            </a:r>
            <a:r>
              <a:rPr lang="en-US" altLang="en-US" sz="1400"/>
              <a:t>u trữ dữ liệu quan hệ ổn </a:t>
            </a:r>
            <a:r>
              <a:rPr lang="" altLang="en-US" sz="1400"/>
              <a:t>đ</a:t>
            </a:r>
            <a:r>
              <a:rPr lang="en-US" altLang="en-US" sz="1400"/>
              <a:t>ịnh, JWT </a:t>
            </a:r>
            <a:r>
              <a:rPr lang="" altLang="en-US" sz="1400"/>
              <a:t>đ</a:t>
            </a:r>
            <a:r>
              <a:rPr lang="en-US" altLang="en-US" sz="1400"/>
              <a:t>ảm nhiệm xác thực ng</a:t>
            </a:r>
            <a:r>
              <a:rPr lang="" altLang="en-US" sz="1400"/>
              <a:t>ư</a:t>
            </a:r>
            <a:r>
              <a:rPr lang="en-US" altLang="en-US" sz="1400"/>
              <a:t>ời dùng và Bcrypt dùng </a:t>
            </a:r>
            <a:r>
              <a:rPr lang="" altLang="en-US" sz="1400"/>
              <a:t>đ</a:t>
            </a:r>
            <a:r>
              <a:rPr lang="en-US" altLang="en-US" sz="1400"/>
              <a:t>ể mã hóa mật khẩu, </a:t>
            </a:r>
            <a:r>
              <a:rPr lang="" altLang="en-US" sz="1400"/>
              <a:t>đ</a:t>
            </a:r>
            <a:r>
              <a:rPr lang="en-US" altLang="en-US" sz="1400"/>
              <a:t>ảm bảo an toàn khi vận hành.</a:t>
            </a:r>
            <a:endParaRPr lang="en-US" altLang="en-US" sz="1400"/>
          </a:p>
          <a:p>
            <a:endParaRPr lang="en-US" altLang="en-US" sz="1400"/>
          </a:p>
        </p:txBody>
      </p:sp>
      <p:sp>
        <p:nvSpPr>
          <p:cNvPr id="11" name="Text Box 10"/>
          <p:cNvSpPr txBox="1"/>
          <p:nvPr/>
        </p:nvSpPr>
        <p:spPr>
          <a:xfrm>
            <a:off x="6480810" y="2647950"/>
            <a:ext cx="2298700" cy="2461260"/>
          </a:xfrm>
          <a:prstGeom prst="rect">
            <a:avLst/>
          </a:prstGeom>
          <a:ln>
            <a:solidFill>
              <a:schemeClr val="accent1"/>
            </a:solidFill>
          </a:ln>
        </p:spPr>
        <p:txBody>
          <a:bodyPr wrap="square">
            <a:spAutoFit/>
          </a:bodyPr>
          <a:p>
            <a:pPr>
              <a:spcAft>
                <a:spcPct val="0"/>
              </a:spcAft>
            </a:pPr>
            <a:r>
              <a:rPr sz="1400" b="1"/>
              <a:t>2.4. Công cụ hỗ trợ</a:t>
            </a:r>
            <a:endParaRPr sz="1400" b="1"/>
          </a:p>
          <a:p>
            <a:r>
              <a:rPr sz="1400"/>
              <a:t>Hệ thống sử dụng Visual Studio Code cho lập trình và debug, Postman để kiểm thử API, Git/GitHub để quản lý phiên bản và Docker nhằm đảm bảo môi trường triển khai nhất quán. NodeJS được ưu tiên lựa chọn nhờ phát triển nhanh, nhẹ và phù hợp với dự án quy mô vừa và nhỏ.</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sym typeface="+mn-ea"/>
              </a:rPr>
              <a:t>CHƯƠNG 2: CƠ SỞ LÝ THUYẾT</a:t>
            </a:r>
            <a:endParaRPr lang="en-US"/>
          </a:p>
        </p:txBody>
      </p:sp>
      <p:sp>
        <p:nvSpPr>
          <p:cNvPr id="4" name="Text Box 3"/>
          <p:cNvSpPr txBox="1"/>
          <p:nvPr/>
        </p:nvSpPr>
        <p:spPr>
          <a:xfrm>
            <a:off x="155575" y="1199515"/>
            <a:ext cx="4480560" cy="2153285"/>
          </a:xfrm>
          <a:prstGeom prst="rect">
            <a:avLst/>
          </a:prstGeom>
          <a:ln>
            <a:solidFill>
              <a:schemeClr val="accent1"/>
            </a:solidFill>
          </a:ln>
        </p:spPr>
        <p:txBody>
          <a:bodyPr wrap="square">
            <a:spAutoFit/>
          </a:bodyPr>
          <a:p>
            <a:pPr>
              <a:spcAft>
                <a:spcPct val="0"/>
              </a:spcAft>
            </a:pPr>
            <a:r>
              <a:rPr sz="2200" b="1"/>
              <a:t>2.5. Các nghiệp vụ liên quan</a:t>
            </a:r>
            <a:endParaRPr sz="2200" b="1"/>
          </a:p>
          <a:p>
            <a:r>
              <a:rPr sz="1600"/>
              <a:t>Hệ thống hỗ trợ các nghiệp vụ cốt lõi của nhà hàng, bao gồm quản lý thực đơn, đặt bàn, đặt món và thanh toán. Đồng thời, hệ thống quản lý thông tin khách hàng (CRM), hỗ trợ marketing – truyền thông và cung cấp báo cáo, thống kê doanh thu nhằm phục vụ công tác quản lý và ra quyết định kinh doanh.</a:t>
            </a:r>
            <a:endParaRPr sz="1600"/>
          </a:p>
        </p:txBody>
      </p:sp>
      <p:sp>
        <p:nvSpPr>
          <p:cNvPr id="5" name="Text Box 4"/>
          <p:cNvSpPr txBox="1"/>
          <p:nvPr/>
        </p:nvSpPr>
        <p:spPr>
          <a:xfrm>
            <a:off x="4794250" y="1199515"/>
            <a:ext cx="3884295" cy="2153285"/>
          </a:xfrm>
          <a:prstGeom prst="rect">
            <a:avLst/>
          </a:prstGeom>
          <a:ln>
            <a:solidFill>
              <a:schemeClr val="accent1"/>
            </a:solidFill>
          </a:ln>
        </p:spPr>
        <p:txBody>
          <a:bodyPr wrap="square">
            <a:noAutofit/>
          </a:bodyPr>
          <a:p>
            <a:pPr>
              <a:spcAft>
                <a:spcPct val="0"/>
              </a:spcAft>
            </a:pPr>
            <a:r>
              <a:rPr sz="2200" b="1"/>
              <a:t>2.6. Các công trình nghiên cứu liên quan</a:t>
            </a:r>
            <a:endParaRPr sz="2200" b="1"/>
          </a:p>
          <a:p>
            <a:r>
              <a:rPr sz="1600"/>
              <a:t>Các nghiên cứu trong và ngoài nước cung cấp cơ sở lý thuyết và thực tiễn cho việc lựa chọn công nghệ, thiết kế UX/UI và đảm bảo bảo mật hệ thống.</a:t>
            </a:r>
            <a:endParaRPr sz="1600"/>
          </a:p>
        </p:txBody>
      </p:sp>
      <p:sp>
        <p:nvSpPr>
          <p:cNvPr id="6" name="Text Box 5"/>
          <p:cNvSpPr txBox="1"/>
          <p:nvPr/>
        </p:nvSpPr>
        <p:spPr>
          <a:xfrm>
            <a:off x="155575" y="3770630"/>
            <a:ext cx="4480560" cy="1168400"/>
          </a:xfrm>
          <a:prstGeom prst="rect">
            <a:avLst/>
          </a:prstGeom>
          <a:ln>
            <a:solidFill>
              <a:schemeClr val="accent1"/>
            </a:solidFill>
          </a:ln>
        </p:spPr>
        <p:txBody>
          <a:bodyPr wrap="square">
            <a:spAutoFit/>
          </a:bodyPr>
          <a:p>
            <a:pPr>
              <a:spcAft>
                <a:spcPct val="0"/>
              </a:spcAft>
            </a:pPr>
            <a:r>
              <a:rPr sz="2200" b="1"/>
              <a:t>2.7. Kết luận chương</a:t>
            </a:r>
            <a:endParaRPr sz="2200" b="1"/>
          </a:p>
          <a:p>
            <a:r>
              <a:rPr sz="1600"/>
              <a:t>Chương 2 trình bày toàn diện nền tảng công nghệ, công cụ và nghiệp vụ của hệ thống, làm cơ sở cho giai đoạn phân tích và thiết kế ở chương tiếp theo.</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 altLang="en-US" sz="3200"/>
              <a:t>ƯƠ</a:t>
            </a:r>
            <a:r>
              <a:rPr lang="en-US" altLang="en-US" sz="3200"/>
              <a:t>NG 3.HIỆN THỰC H</a:t>
            </a:r>
            <a:r>
              <a:rPr lang="" altLang="en-US" sz="3200"/>
              <a:t>Ó</a:t>
            </a:r>
            <a:r>
              <a:rPr lang="en-US" altLang="en-US" sz="3200"/>
              <a:t>A NGHI</a:t>
            </a:r>
            <a:r>
              <a:rPr lang="" altLang="en-US" sz="3200"/>
              <a:t>Ê</a:t>
            </a:r>
            <a:r>
              <a:rPr lang="en-US" altLang="en-US" sz="3200"/>
              <a:t>N CỨU</a:t>
            </a:r>
            <a:endParaRPr lang="en-US" altLang="en-US" sz="3200"/>
          </a:p>
        </p:txBody>
      </p:sp>
      <p:pic>
        <p:nvPicPr>
          <p:cNvPr id="5" name="Picture 15"/>
          <p:cNvPicPr>
            <a:picLocks noChangeAspect="1"/>
          </p:cNvPicPr>
          <p:nvPr/>
        </p:nvPicPr>
        <p:blipFill>
          <a:blip r:embed="rId1"/>
          <a:stretch>
            <a:fillRect/>
          </a:stretch>
        </p:blipFill>
        <p:spPr>
          <a:xfrm>
            <a:off x="419100" y="1272540"/>
            <a:ext cx="8305165" cy="4522470"/>
          </a:xfrm>
          <a:prstGeom prst="rect">
            <a:avLst/>
          </a:prstGeom>
          <a:noFill/>
          <a:ln>
            <a:solidFill>
              <a:srgbClr val="0000FF"/>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sp>
        <p:nvSpPr>
          <p:cNvPr id="2" name="Text Box 1"/>
          <p:cNvSpPr txBox="1"/>
          <p:nvPr/>
        </p:nvSpPr>
        <p:spPr>
          <a:xfrm>
            <a:off x="1152525" y="1130935"/>
            <a:ext cx="2451100" cy="2030095"/>
          </a:xfrm>
          <a:prstGeom prst="rect">
            <a:avLst/>
          </a:prstGeom>
          <a:ln>
            <a:solidFill>
              <a:schemeClr val="accent1"/>
            </a:solidFill>
          </a:ln>
        </p:spPr>
        <p:txBody>
          <a:bodyPr wrap="square">
            <a:spAutoFit/>
          </a:bodyPr>
          <a:p>
            <a:pPr>
              <a:spcAft>
                <a:spcPct val="0"/>
              </a:spcAft>
            </a:pPr>
            <a:r>
              <a:rPr sz="1400" b="1"/>
              <a:t>3.1.1. Mô tả hệ thống</a:t>
            </a:r>
            <a:endParaRPr sz="1400" b="1"/>
          </a:p>
          <a:p>
            <a:r>
              <a:rPr sz="1400"/>
              <a:t>Hệ thống website Nhà hàng Ẩm thực Phương Nam – Vĩnh Long là ứng dụng web fullstack theo kiến trúc Client–Server, gồm frontend cho khách hàng và admin, backend cung cấp RESTful API và cơ sở dữ liệu MySQL.</a:t>
            </a:r>
            <a:endParaRPr sz="1400"/>
          </a:p>
        </p:txBody>
      </p:sp>
      <p:sp>
        <p:nvSpPr>
          <p:cNvPr id="3" name="Text Box 2"/>
          <p:cNvSpPr txBox="1"/>
          <p:nvPr/>
        </p:nvSpPr>
        <p:spPr>
          <a:xfrm>
            <a:off x="3727450" y="1130935"/>
            <a:ext cx="2223135" cy="2030095"/>
          </a:xfrm>
          <a:prstGeom prst="rect">
            <a:avLst/>
          </a:prstGeom>
          <a:ln>
            <a:solidFill>
              <a:schemeClr val="accent1"/>
            </a:solidFill>
          </a:ln>
        </p:spPr>
        <p:txBody>
          <a:bodyPr wrap="square">
            <a:noAutofit/>
          </a:bodyPr>
          <a:p>
            <a:pPr>
              <a:spcAft>
                <a:spcPct val="0"/>
              </a:spcAft>
            </a:pPr>
            <a:r>
              <a:rPr sz="1400" b="1"/>
              <a:t>3.1.2. Kiến trúc hệ thống</a:t>
            </a:r>
            <a:endParaRPr sz="1400" b="1"/>
          </a:p>
          <a:p>
            <a:r>
              <a:rPr sz="1400"/>
              <a:t>Hệ thống được thiết kế theo mô hình 3 lớp: Client Layer (giao diện người dùng), Server Layer (NodeJS + ExpressJS xử lý nghiệp vụ) và Data Layer (MySQL lưu trữ dữ liệu), đảm bảo tính rõ ràng và dễ mở rộng.</a:t>
            </a:r>
            <a:endParaRPr sz="1400"/>
          </a:p>
        </p:txBody>
      </p:sp>
      <p:sp>
        <p:nvSpPr>
          <p:cNvPr id="6" name="Text Box 5"/>
          <p:cNvSpPr txBox="1"/>
          <p:nvPr/>
        </p:nvSpPr>
        <p:spPr>
          <a:xfrm>
            <a:off x="6074410" y="1130935"/>
            <a:ext cx="1718310" cy="2030095"/>
          </a:xfrm>
          <a:prstGeom prst="rect">
            <a:avLst/>
          </a:prstGeom>
          <a:ln>
            <a:solidFill>
              <a:schemeClr val="accent1"/>
            </a:solidFill>
          </a:ln>
        </p:spPr>
        <p:txBody>
          <a:bodyPr wrap="square">
            <a:noAutofit/>
          </a:bodyPr>
          <a:p>
            <a:pPr>
              <a:spcAft>
                <a:spcPct val="0"/>
              </a:spcAft>
            </a:pPr>
            <a:r>
              <a:rPr sz="1400" b="1"/>
              <a:t>3.1.3. Cấu trúc dự án</a:t>
            </a:r>
            <a:endParaRPr sz="1400" b="1"/>
          </a:p>
          <a:p>
            <a:r>
              <a:rPr sz="1400"/>
              <a:t>Dự án được tổ chức tách biệt frontend và backend, giúp việc phát triển, bảo trì và mở rộng hệ thống thuận tiện và khoa học.</a:t>
            </a:r>
            <a:endParaRPr sz="1400"/>
          </a:p>
        </p:txBody>
      </p:sp>
      <p:pic>
        <p:nvPicPr>
          <p:cNvPr id="10" name="Picture 16"/>
          <p:cNvPicPr>
            <a:picLocks noChangeAspect="1"/>
          </p:cNvPicPr>
          <p:nvPr/>
        </p:nvPicPr>
        <p:blipFill>
          <a:blip r:embed="rId1"/>
          <a:stretch>
            <a:fillRect/>
          </a:stretch>
        </p:blipFill>
        <p:spPr>
          <a:xfrm>
            <a:off x="257175" y="3300095"/>
            <a:ext cx="4403090" cy="2790190"/>
          </a:xfrm>
          <a:prstGeom prst="rect">
            <a:avLst/>
          </a:prstGeom>
          <a:noFill/>
          <a:ln>
            <a:solidFill>
              <a:schemeClr val="accent1"/>
            </a:solidFill>
          </a:ln>
        </p:spPr>
      </p:pic>
      <p:pic>
        <p:nvPicPr>
          <p:cNvPr id="51" name="Picture 17"/>
          <p:cNvPicPr>
            <a:picLocks noChangeAspect="1"/>
          </p:cNvPicPr>
          <p:nvPr/>
        </p:nvPicPr>
        <p:blipFill>
          <a:blip r:embed="rId2"/>
          <a:stretch>
            <a:fillRect/>
          </a:stretch>
        </p:blipFill>
        <p:spPr>
          <a:xfrm>
            <a:off x="4992370" y="3288030"/>
            <a:ext cx="3703955" cy="2806065"/>
          </a:xfrm>
          <a:prstGeom prst="rect">
            <a:avLst/>
          </a:prstGeom>
          <a:noFill/>
          <a:ln>
            <a:solidFill>
              <a:srgbClr val="0000FF"/>
            </a:solid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10088</Words>
  <Application>WPS Presentation</Application>
  <PresentationFormat>On-screen Show (4:3)</PresentationFormat>
  <Paragraphs>190</Paragraphs>
  <Slides>22</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Arial</vt:lpstr>
      <vt:lpstr>Times New Roman</vt:lpstr>
      <vt:lpstr>黑体</vt:lpstr>
      <vt:lpstr>Calibri</vt:lpstr>
      <vt:lpstr>Microsoft YaHei</vt:lpstr>
      <vt:lpstr>Arial Unicode MS</vt:lpstr>
      <vt:lpstr>SegoeuiPc</vt:lpstr>
      <vt:lpstr>Segoe Print</vt:lpstr>
      <vt:lpstr>Office Theme</vt:lpstr>
      <vt:lpstr>PowerPoint 演示文稿</vt:lpstr>
      <vt:lpstr>NỘI DUNG</vt:lpstr>
      <vt:lpstr>Lý do chọn đề tài</vt:lpstr>
      <vt:lpstr>PowerPoint 演示文稿</vt:lpstr>
      <vt:lpstr>PowerPoint 演示文稿</vt:lpstr>
      <vt:lpstr>PowerPoint 演示文稿</vt:lpstr>
      <vt:lpstr>PowerPoint 演示文稿</vt:lpstr>
      <vt:lpstr>PowerPoint 演示文稿</vt:lpstr>
      <vt:lpstr>CHƯƠNG 3.HIỆN THỰC HÓA NGHIÊN CỨU</vt:lpstr>
      <vt:lpstr>CHƯƠNG 3.HIỆN THỰC HÓA NGHIÊN CỨU</vt:lpstr>
      <vt:lpstr>CHƯƠNG 3.HIỆN THỰC HÓA NGHIÊN CỨU</vt:lpstr>
      <vt:lpstr>CHƯƠNG 3.HIỆN THỰC HÓA NGHIÊN CỨU</vt:lpstr>
      <vt:lpstr>CHƯƠNG 3.HIỆN THỰC HÓA NGHIÊN CỨU</vt:lpstr>
      <vt:lpstr>CHƯƠNG 3.HIỆN THỰC HÓA NGHIÊN CỨU</vt:lpstr>
      <vt:lpstr>CHƯƠNG 3.HIỆN THỰC HÓA NGHIÊN CỨU</vt:lpstr>
      <vt:lpstr>CHƯƠNG 4. KẾT QUẢ NGHIÊN CỨU</vt:lpstr>
      <vt:lpstr>CHƯƠNG 4. KẾT QUẢ NGHIÊN CỨU</vt:lpstr>
      <vt:lpstr>CHƯƠNG 4. KẾT QUẢ NGHIÊN CỨU</vt:lpstr>
      <vt:lpstr>CHƯƠNG 4. KẾT QUẢ NGHIÊN CỨU</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TỔNG QUAN VỀ QUẢN LÝ DỰ ÁN PHẦN MỀM</dc:title>
  <dc:creator>Khac Quoc</dc:creator>
  <dc:description>generated using python-pptx</dc:description>
  <cp:lastModifiedBy>Thuật Thuật</cp:lastModifiedBy>
  <cp:revision>13</cp:revision>
  <dcterms:created xsi:type="dcterms:W3CDTF">2013-01-27T09:14:00Z</dcterms:created>
  <dcterms:modified xsi:type="dcterms:W3CDTF">2025-12-25T08:09:00Z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7F398CD366ED4C76B16367648ACA30A6_13</vt:lpwstr>
  </property>
  <property fmtid="{D5CDD505-2E9C-101B-9397-08002B2CF9AE}" pid="3" name="KSOProductBuildVer">
    <vt:lpwstr>1033-12.2.0.23196</vt:lpwstr>
  </property>
</Properties>
</file>